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9" r:id="rId2"/>
    <p:sldId id="312" r:id="rId3"/>
    <p:sldId id="307" r:id="rId4"/>
    <p:sldId id="308" r:id="rId5"/>
    <p:sldId id="320" r:id="rId6"/>
    <p:sldId id="310" r:id="rId7"/>
    <p:sldId id="311" r:id="rId8"/>
    <p:sldId id="295" r:id="rId9"/>
    <p:sldId id="293" r:id="rId10"/>
    <p:sldId id="313" r:id="rId11"/>
    <p:sldId id="309" r:id="rId12"/>
    <p:sldId id="322" r:id="rId13"/>
    <p:sldId id="271" r:id="rId14"/>
    <p:sldId id="296" r:id="rId15"/>
    <p:sldId id="317" r:id="rId16"/>
    <p:sldId id="323" r:id="rId17"/>
    <p:sldId id="297" r:id="rId18"/>
    <p:sldId id="324" r:id="rId19"/>
    <p:sldId id="325" r:id="rId20"/>
  </p:sldIdLst>
  <p:sldSz cx="9037638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33CC"/>
    <a:srgbClr val="FFFF99"/>
    <a:srgbClr val="FFFFCC"/>
    <a:srgbClr val="CCECFF"/>
    <a:srgbClr val="CCFFCC"/>
    <a:srgbClr val="FF6600"/>
    <a:srgbClr val="000099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5" autoAdjust="0"/>
    <p:restoredTop sz="94679" autoAdjust="0"/>
  </p:normalViewPr>
  <p:slideViewPr>
    <p:cSldViewPr>
      <p:cViewPr>
        <p:scale>
          <a:sx n="75" d="100"/>
          <a:sy n="75" d="100"/>
        </p:scale>
        <p:origin x="-1446" y="-480"/>
      </p:cViewPr>
      <p:guideLst>
        <p:guide orient="horz" pos="2160"/>
        <p:guide pos="2847"/>
      </p:guideLst>
    </p:cSldViewPr>
  </p:slideViewPr>
  <p:outlineViewPr>
    <p:cViewPr>
      <p:scale>
        <a:sx n="33" d="100"/>
        <a:sy n="33" d="100"/>
      </p:scale>
      <p:origin x="0" y="4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6681D3-F05B-4534-AE98-38B56ED4537C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85800"/>
            <a:ext cx="45180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70F6349-D82E-4F35-A5BD-9ED820388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Основные параметры проекта решения Собрания депутатов Аксайского района «О бюджете Аксайского района на 2015 год и на плановый период 2016 и 2017 годов» сформированы на основе первого варианта прогноза социально-экономического развития Аксайского района на 2015-2017 годы. </a:t>
            </a:r>
          </a:p>
          <a:p>
            <a:pPr eaLnBrk="1" hangingPunct="1"/>
            <a:r>
              <a:rPr lang="ru-RU" smtClean="0"/>
              <a:t>В процессе обсуждения на федеральном уровне проекта федерального бюджета на 2015-2017 годы отмечаются в целом для страны непростые макроэкономические и геополитические условия, которые складываются в период формирования бюджета на следующую трехлетку.</a:t>
            </a:r>
          </a:p>
          <a:p>
            <a:pPr eaLnBrk="1" hangingPunct="1"/>
            <a:r>
              <a:rPr lang="ru-RU" smtClean="0"/>
              <a:t>Отмечается, что основные показатели социально-экономического развития Российской Федерации сформированы достаточно оптимистично и в настоящей реальности предполагаются к уточнению в зависимости от темпов экономического роста. Амбициозные планы, сформированные по итогам 2012 года (с хорошим ростом доходов), должны быть пересмотрены и перераспределены.</a:t>
            </a:r>
          </a:p>
          <a:p>
            <a:pPr eaLnBrk="1" hangingPunct="1"/>
            <a:r>
              <a:rPr lang="ru-RU" smtClean="0"/>
              <a:t>Доходная часть консолидированного бюджета Аксайского района на 2015-2017 годы сформирована со снижением относительно параметров, утвержденных Решением Собрания депутатов Аксайского района от 27.12.2013 № 306 на трехлетний бюджетный цикл 2014-2016 годов, на 72,2 млн. рублей.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Собственные доходы бюджета Аксайского района в 2015 году прогнозируются в объеме 464,2 млн. рублей. По сравнению с плановыми назначениями, утвержденными в 2014 году Решением Собрания депутатов Аксайского района от 27.12.2013 № 306, снижение составит 72,2 млн. рублей, или 13,5 процентов. В 2016 году поступления прогнозируются в сумме 484,7 млн. рублей, рост к 2015 году – 20,5 млн. рублей, или 4,4 процента; в 2017 году – 528,4 млн. рублей, рост к 2016 году  –  43,7 млн. рублей, или 9,0 процента.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 общем объеме налоговых и неналоговых доходов  налог на доходы физических лиц занимает 50,2 процента; налоги на совокупный доход – 27,9 процентов; доходы от использования имущества, находящегося в государственной и муниципальной собственности и доходы от продажи материальных и нематериальных активов – по 16,5 процентов; государственная пошлина – 1,7 процентов; доходы от продажи материальных и нематериальных активов 1,2 процента; штрафы, санкции, возмещение ущерба –                        0,9 процентов; акцизы по подакцизным товарам (продукции), производимым на территории Российской Федерации, плата за негативное воздействие на окружающую среду - 0,8 процентов.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Динамика поступлений налога на доходы физических лиц в сопоставимых условиях, а именно при нормативе отчислений в бюджет муниципального района 15 % представлена данной диаграммой. Налог на доходы физических лиц, подлежащий зачислению в бюджет Аксайского района в 2015 году, прогнозируется в сумме 233,2 млн. рублей, в сравнении с бюджетными назначениями, утвержденными на 2014 год Решением Собрания депутатов Аксайского района «О бюджете Аксайского района на 2014 год и на плановый период 2015 и 2016 годов» прогнозируется увеличение на 3,3 млн. рублей, или на 1,4 процента. </a:t>
            </a:r>
          </a:p>
          <a:p>
            <a:pPr eaLnBrk="1" hangingPunct="1"/>
            <a:r>
              <a:rPr lang="ru-RU" smtClean="0"/>
              <a:t>В 2016 году поступления прогнозируются в сумме 244,9 млн. рублей, рост к 2015 году – 11,7 млн. рублей, или 5,0 процентов; в 2017 году – 279,2 млн. рублей, рост к 2016 году  -  34,3 млн. рублей, или 14,0 процентов.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Динамика поступлений налога, взимаемого в связи с применением упрощенной системы налогообложения в сопоставимых условиях, а именно при нормативе отчислений в бюджет муниципального района 11,25 % представлена данной диаграммой. Налог, взимаемый в связи с применением упрощенной системы налогообложения подлежащий зачислению в бюджет Аксайского района в 2015 году, прогнозируется в сумме 16,4 млн. рублей, в сравнении с бюджетными назначениями, утвержденными в 2014 году Решением Собрания депутатов Аксайского района «О бюджете Аксайского района на 2014 год и на плановый период 2015 и 2016 годов» прогнозируется рост на 0,8 млн. рублей, или на 5,3 процента. </a:t>
            </a:r>
          </a:p>
          <a:p>
            <a:pPr eaLnBrk="1" hangingPunct="1"/>
            <a:r>
              <a:rPr lang="ru-RU" smtClean="0"/>
              <a:t>В 2016 году поступления прогнозируются в сумме 17,3 млн. рублей, рост к 2015 году – 0,9 млн. рублей, или 5,5 процента; в 2017 году – 18,0 млн. рублей, рост к 2016 году  -  0,7 млн. рублей, или 4,0 процента.</a:t>
            </a:r>
          </a:p>
          <a:p>
            <a:pPr eaLnBrk="1" hangingPunct="1"/>
            <a:r>
              <a:rPr lang="ru-RU" smtClean="0"/>
              <a:t>Поддержка малого и среднего бизнеса, снижение на региональном уровне налогового бремени для налогоплательщиков, применяющих упрощенную систему налогообложения, дают возможность развиваться данной системе налогообложения,  расти поступлениям налога, что наглядно демонстрирует приведенная диаграмма.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 общем объеме налоговых и неналоговых доходов  налог на доходы физических лиц занимает 50,2 процента; налоги на совокупный доход – 27,9 процентов; доходы от использования имущества, находящегося в государственной и муниципальной собственности и доходы от продажи материальных и нематериальных активов – по 16,5 процентов; государственная пошлина – 1,7 процентов; доходы от продажи материальных и нематериальных активов 1,2 процента; штрафы, санкции, возмещение ущерба –                        0,9 процентов; акцизы по подакцизным товарам (продукции), производимым на территории Российской Федерации, плата за негативное воздействие на окружающую среду - 0,8 процентов.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7823" y="2130427"/>
            <a:ext cx="768199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5647" y="3886200"/>
            <a:ext cx="632634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21DF9-A665-4045-93A8-D7A7D59AB467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268E9-CBAB-44EC-BB2C-FB2F14ACE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73C87-9FB3-4DA8-8B09-118F5645352F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6991-D1B4-4F41-A0AE-6DD213476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2287" y="274640"/>
            <a:ext cx="203346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1882" y="274640"/>
            <a:ext cx="594977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F3FB0-2E4A-40BB-B884-3798D5471842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2F61E-AF96-4566-8D14-C1F045A01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274638"/>
            <a:ext cx="8132762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2438" y="1600200"/>
            <a:ext cx="8132762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841C1-576A-4F79-A276-2B4269CAF939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F1596-E817-41BF-9657-2AED5FEBD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274638"/>
            <a:ext cx="8132762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2438" y="1600200"/>
            <a:ext cx="8132762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BEFC7-679A-4FEE-8FF1-E32541213155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092B-8B80-49EF-B85C-D737672E9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4375-C4E4-4AA2-B688-B3634151A8FF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8CF0E-4700-4717-9F14-39D094B6B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912" y="4406902"/>
            <a:ext cx="768199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3912" y="2906713"/>
            <a:ext cx="768199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12D6A-14CA-4DFB-A505-E20671845D2B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3882A-BB71-46A6-8B5F-4F3E6227E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1882" y="1600202"/>
            <a:ext cx="399162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94134" y="1600202"/>
            <a:ext cx="399162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EEBBA-3760-412C-BCC8-E18C673067D6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8C46-7A0C-4612-A62F-46A373EC2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882" y="1535113"/>
            <a:ext cx="39931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1882" y="2174875"/>
            <a:ext cx="399319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90996" y="1535113"/>
            <a:ext cx="39947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90996" y="2174875"/>
            <a:ext cx="39947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29672-F0E5-414A-9DEB-07D84F256381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416B8-54B7-4D75-8D6A-8729E5113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9E2A-B506-4253-9162-A6FD087FF5F6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01139-EED6-42AC-BE13-C68AAD0E6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23148-D470-4D7E-8678-93404AE4EE31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F1D72-63EA-4EAF-A770-14D06EB90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83" y="273050"/>
            <a:ext cx="297332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3466" y="273052"/>
            <a:ext cx="505229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1883" y="1435102"/>
            <a:ext cx="297332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FC804-6781-4C5E-8517-000E401D5CA6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2C2AD-62BB-43BB-B633-3DADF3DDC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440" y="4800600"/>
            <a:ext cx="542258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71440" y="612775"/>
            <a:ext cx="542258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71440" y="5367338"/>
            <a:ext cx="542258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D95A2-EC24-4B81-A0A6-A75E161A5E0B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81A8-8885-45D4-A0B3-E989E1627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2438" y="274638"/>
            <a:ext cx="8132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2438" y="1600200"/>
            <a:ext cx="81327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2438" y="6356350"/>
            <a:ext cx="210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4AB3C1-77E3-4716-9B7E-B3ADE6CFFA00}" type="datetimeFigureOut">
              <a:rPr lang="ru-RU"/>
              <a:pPr>
                <a:defRPr/>
              </a:pPr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87688" y="6356350"/>
            <a:ext cx="2862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77000" y="6356350"/>
            <a:ext cx="210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B74A0E-0CD7-48AB-9090-332AEECE8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0"/>
            <a:ext cx="9037638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5330825" y="2154238"/>
            <a:ext cx="3411538" cy="1325562"/>
          </a:xfrm>
        </p:spPr>
        <p:txBody>
          <a:bodyPr/>
          <a:lstStyle/>
          <a:p>
            <a:pPr eaLnBrk="1" hangingPunct="1"/>
            <a:endParaRPr lang="ru-RU" b="1" i="1" smtClean="0">
              <a:latin typeface="Arial" charset="0"/>
              <a:cs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9300" y="0"/>
            <a:ext cx="6635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5025" y="1995488"/>
            <a:ext cx="4392613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98438" y="620713"/>
            <a:ext cx="46085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/>
              <a:t>Бюджет Аксайского района на </a:t>
            </a:r>
            <a:br>
              <a:rPr lang="ru-RU" sz="4000" b="1" i="1"/>
            </a:br>
            <a:r>
              <a:rPr lang="ru-RU" sz="4000" b="1" i="1"/>
              <a:t>2015-2017 годы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46088" y="249238"/>
            <a:ext cx="7681912" cy="1092200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Муниципальные программы социальной направленности</a:t>
            </a:r>
            <a:br>
              <a:rPr lang="ru-RU" sz="2000" b="1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и другие программные расходы</a:t>
            </a:r>
          </a:p>
        </p:txBody>
      </p:sp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 rot="20719732">
            <a:off x="704850" y="1830388"/>
            <a:ext cx="2054225" cy="18272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1"/>
                </a:solidFill>
                <a:latin typeface="Arial" charset="0"/>
              </a:rPr>
              <a:t>1776,3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млн.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8" name="Овал 7"/>
          <p:cNvSpPr/>
          <p:nvPr/>
        </p:nvSpPr>
        <p:spPr>
          <a:xfrm rot="20719732">
            <a:off x="6107113" y="1858963"/>
            <a:ext cx="2084387" cy="1849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1"/>
                </a:solidFill>
                <a:latin typeface="Arial" charset="0"/>
              </a:rPr>
              <a:t>1448,6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млн</a:t>
            </a:r>
            <a:r>
              <a:rPr lang="ru-RU" b="1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9" name="Овал 8"/>
          <p:cNvSpPr/>
          <p:nvPr/>
        </p:nvSpPr>
        <p:spPr>
          <a:xfrm rot="20719732">
            <a:off x="3357563" y="1833563"/>
            <a:ext cx="2055812" cy="18383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1"/>
                </a:solidFill>
                <a:latin typeface="Arial" charset="0"/>
              </a:rPr>
              <a:t>1522,8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млн.</a:t>
            </a:r>
          </a:p>
          <a:p>
            <a:pPr algn="ctr"/>
            <a:r>
              <a:rPr lang="ru-RU" b="1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6" name="Овал 5"/>
          <p:cNvSpPr/>
          <p:nvPr/>
        </p:nvSpPr>
        <p:spPr>
          <a:xfrm>
            <a:off x="568325" y="4221163"/>
            <a:ext cx="566738" cy="5254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>
            <a:spLocks noChangeArrowheads="1"/>
          </p:cNvSpPr>
          <p:nvPr/>
        </p:nvSpPr>
        <p:spPr bwMode="auto">
          <a:xfrm>
            <a:off x="558800" y="5013325"/>
            <a:ext cx="566738" cy="527050"/>
          </a:xfrm>
          <a:prstGeom prst="ellipse">
            <a:avLst/>
          </a:prstGeom>
          <a:solidFill>
            <a:srgbClr val="0099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82952" name="Овал 14"/>
          <p:cNvSpPr>
            <a:spLocks noChangeArrowheads="1"/>
          </p:cNvSpPr>
          <p:nvPr/>
        </p:nvSpPr>
        <p:spPr bwMode="auto">
          <a:xfrm>
            <a:off x="2166938" y="2894013"/>
            <a:ext cx="1082675" cy="993775"/>
          </a:xfrm>
          <a:prstGeom prst="ellipse">
            <a:avLst/>
          </a:prstGeom>
          <a:solidFill>
            <a:srgbClr val="0099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240,1</a:t>
            </a:r>
          </a:p>
          <a:p>
            <a:pPr algn="ctr"/>
            <a:r>
              <a:rPr lang="ru-RU" sz="1400" b="1">
                <a:solidFill>
                  <a:schemeClr val="bg1"/>
                </a:solidFill>
                <a:latin typeface="Calibri" pitchFamily="34" charset="0"/>
              </a:rPr>
              <a:t>млн.</a:t>
            </a:r>
          </a:p>
          <a:p>
            <a:pPr algn="ctr"/>
            <a:r>
              <a:rPr lang="ru-RU" sz="1400" b="1">
                <a:solidFill>
                  <a:schemeClr val="bg1"/>
                </a:solidFill>
                <a:latin typeface="Calibri" pitchFamily="34" charset="0"/>
              </a:rPr>
              <a:t>рублей</a:t>
            </a:r>
          </a:p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53" name="Овал 15"/>
          <p:cNvSpPr>
            <a:spLocks noChangeArrowheads="1"/>
          </p:cNvSpPr>
          <p:nvPr/>
        </p:nvSpPr>
        <p:spPr bwMode="auto">
          <a:xfrm>
            <a:off x="4662488" y="2989263"/>
            <a:ext cx="1077912" cy="941387"/>
          </a:xfrm>
          <a:prstGeom prst="ellipse">
            <a:avLst/>
          </a:prstGeom>
          <a:solidFill>
            <a:srgbClr val="0099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229,2</a:t>
            </a:r>
          </a:p>
          <a:p>
            <a:pPr algn="ctr"/>
            <a:r>
              <a:rPr lang="ru-RU" sz="1400" b="1">
                <a:solidFill>
                  <a:schemeClr val="bg1"/>
                </a:solidFill>
                <a:latin typeface="Calibri" pitchFamily="34" charset="0"/>
              </a:rPr>
              <a:t>млн.</a:t>
            </a:r>
          </a:p>
          <a:p>
            <a:pPr algn="ctr"/>
            <a:r>
              <a:rPr lang="ru-RU" sz="1400" b="1">
                <a:solidFill>
                  <a:schemeClr val="bg1"/>
                </a:solidFill>
                <a:latin typeface="Calibri" pitchFamily="34" charset="0"/>
              </a:rPr>
              <a:t>рублей</a:t>
            </a:r>
          </a:p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54" name="Овал 17"/>
          <p:cNvSpPr>
            <a:spLocks noChangeArrowheads="1"/>
          </p:cNvSpPr>
          <p:nvPr/>
        </p:nvSpPr>
        <p:spPr bwMode="auto">
          <a:xfrm>
            <a:off x="7337425" y="2990850"/>
            <a:ext cx="1082675" cy="993775"/>
          </a:xfrm>
          <a:prstGeom prst="ellipse">
            <a:avLst/>
          </a:prstGeom>
          <a:solidFill>
            <a:srgbClr val="0099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503,9</a:t>
            </a:r>
          </a:p>
          <a:p>
            <a:pPr algn="ctr"/>
            <a:r>
              <a:rPr lang="ru-RU" sz="1400" b="1">
                <a:solidFill>
                  <a:schemeClr val="bg1"/>
                </a:solidFill>
                <a:latin typeface="Calibri" pitchFamily="34" charset="0"/>
              </a:rPr>
              <a:t>млн.</a:t>
            </a:r>
          </a:p>
          <a:p>
            <a:pPr algn="ctr"/>
            <a:r>
              <a:rPr lang="ru-RU" sz="1400" b="1">
                <a:solidFill>
                  <a:schemeClr val="bg1"/>
                </a:solidFill>
                <a:latin typeface="Calibri" pitchFamily="34" charset="0"/>
              </a:rPr>
              <a:t>рублей</a:t>
            </a:r>
          </a:p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55" name="Прямоугольник 3"/>
          <p:cNvSpPr>
            <a:spLocks noChangeArrowheads="1"/>
          </p:cNvSpPr>
          <p:nvPr/>
        </p:nvSpPr>
        <p:spPr bwMode="auto">
          <a:xfrm>
            <a:off x="1714500" y="4221163"/>
            <a:ext cx="65135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cs typeface="Arial" charset="0"/>
              </a:rPr>
              <a:t> - </a:t>
            </a:r>
            <a:r>
              <a:rPr lang="ru-RU" b="1"/>
              <a:t>социальные программы</a:t>
            </a:r>
            <a:endParaRPr lang="ru-RU" b="1">
              <a:cs typeface="Arial" charset="0"/>
            </a:endParaRPr>
          </a:p>
          <a:p>
            <a:endParaRPr lang="ru-RU" b="1">
              <a:cs typeface="Arial" charset="0"/>
            </a:endParaRPr>
          </a:p>
          <a:p>
            <a:r>
              <a:rPr lang="ru-RU" b="1">
                <a:cs typeface="Arial" charset="0"/>
              </a:rPr>
              <a:t>       </a:t>
            </a:r>
          </a:p>
          <a:p>
            <a:r>
              <a:rPr lang="ru-RU" b="1">
                <a:cs typeface="Arial" charset="0"/>
              </a:rPr>
              <a:t> - </a:t>
            </a:r>
            <a:r>
              <a:rPr lang="ru-RU" b="1"/>
              <a:t>остальные программы</a:t>
            </a:r>
          </a:p>
        </p:txBody>
      </p:sp>
      <p:sp>
        <p:nvSpPr>
          <p:cNvPr id="82956" name="Прямоугольник 1"/>
          <p:cNvSpPr>
            <a:spLocks noChangeArrowheads="1"/>
          </p:cNvSpPr>
          <p:nvPr/>
        </p:nvSpPr>
        <p:spPr bwMode="auto">
          <a:xfrm>
            <a:off x="630238" y="1471613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b="1">
                <a:latin typeface="Times New Roman" pitchFamily="18" charset="0"/>
              </a:rPr>
              <a:t>2015</a:t>
            </a:r>
            <a:r>
              <a:rPr lang="ru-RU" altLang="ru-RU" sz="1400" b="1">
                <a:latin typeface="Times New Roman" pitchFamily="18" charset="0"/>
              </a:rPr>
              <a:t> год</a:t>
            </a:r>
          </a:p>
        </p:txBody>
      </p:sp>
      <p:sp>
        <p:nvSpPr>
          <p:cNvPr id="82957" name="Прямоугольник 1"/>
          <p:cNvSpPr>
            <a:spLocks noChangeArrowheads="1"/>
          </p:cNvSpPr>
          <p:nvPr/>
        </p:nvSpPr>
        <p:spPr bwMode="auto">
          <a:xfrm>
            <a:off x="2955925" y="1506538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b="1">
                <a:latin typeface="Times New Roman" pitchFamily="18" charset="0"/>
              </a:rPr>
              <a:t>2016</a:t>
            </a:r>
            <a:r>
              <a:rPr lang="ru-RU" altLang="ru-RU" sz="1400" b="1">
                <a:latin typeface="Times New Roman" pitchFamily="18" charset="0"/>
              </a:rPr>
              <a:t> год</a:t>
            </a:r>
          </a:p>
        </p:txBody>
      </p:sp>
      <p:sp>
        <p:nvSpPr>
          <p:cNvPr id="82958" name="Прямоугольник 1"/>
          <p:cNvSpPr>
            <a:spLocks noChangeArrowheads="1"/>
          </p:cNvSpPr>
          <p:nvPr/>
        </p:nvSpPr>
        <p:spPr bwMode="auto">
          <a:xfrm>
            <a:off x="6102350" y="1489075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b="1">
                <a:latin typeface="Times New Roman" pitchFamily="18" charset="0"/>
              </a:rPr>
              <a:t>2017</a:t>
            </a:r>
            <a:r>
              <a:rPr lang="ru-RU" altLang="ru-RU" sz="1400" b="1">
                <a:latin typeface="Times New Roman" pitchFamily="18" charset="0"/>
              </a:rPr>
              <a:t> год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4" name="Rectangle 2"/>
          <p:cNvSpPr>
            <a:spLocks noGrp="1"/>
          </p:cNvSpPr>
          <p:nvPr>
            <p:ph type="title"/>
          </p:nvPr>
        </p:nvSpPr>
        <p:spPr>
          <a:xfrm>
            <a:off x="95250" y="333375"/>
            <a:ext cx="8132763" cy="863600"/>
          </a:xfrm>
        </p:spPr>
        <p:txBody>
          <a:bodyPr/>
          <a:lstStyle/>
          <a:p>
            <a:r>
              <a:rPr lang="ru-RU" sz="24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Расходы бюджета Аксайского района </a:t>
            </a:r>
            <a:br>
              <a:rPr lang="ru-RU" sz="2400" b="1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r>
              <a:rPr lang="ru-RU" sz="24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в 2015 году</a:t>
            </a:r>
            <a:endParaRPr lang="ru-RU" sz="2400" b="1" smtClean="0">
              <a:solidFill>
                <a:srgbClr val="0000CC"/>
              </a:solidFill>
            </a:endParaRPr>
          </a:p>
        </p:txBody>
      </p:sp>
      <p:graphicFrame>
        <p:nvGraphicFramePr>
          <p:cNvPr id="86022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204788" y="1295400"/>
          <a:ext cx="8759825" cy="5013325"/>
        </p:xfrm>
        <a:graphic>
          <a:graphicData uri="http://schemas.openxmlformats.org/presentationml/2006/ole">
            <p:oleObj spid="_x0000_s86022" name="Диаграмма" r:id="rId4" imgW="8534400" imgH="4552950" progId="Excel.Chart.8">
              <p:embed/>
            </p:oleObj>
          </a:graphicData>
        </a:graphic>
      </p:graphicFrame>
      <p:pic>
        <p:nvPicPr>
          <p:cNvPr id="8602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6" name="Rectangle 7"/>
          <p:cNvSpPr>
            <a:spLocks noChangeArrowheads="1"/>
          </p:cNvSpPr>
          <p:nvPr/>
        </p:nvSpPr>
        <p:spPr bwMode="auto">
          <a:xfrm>
            <a:off x="7686675" y="1268413"/>
            <a:ext cx="958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/>
              <a:t>млн. рублей</a:t>
            </a:r>
          </a:p>
        </p:txBody>
      </p:sp>
    </p:spTree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15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1600" y="565150"/>
            <a:ext cx="4206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11507"/>
          <p:cNvSpPr>
            <a:spLocks noChangeArrowheads="1"/>
          </p:cNvSpPr>
          <p:nvPr/>
        </p:nvSpPr>
        <p:spPr bwMode="auto">
          <a:xfrm>
            <a:off x="414338" y="333375"/>
            <a:ext cx="79216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>
                <a:solidFill>
                  <a:srgbClr val="1F497D"/>
                </a:solidFill>
                <a:latin typeface="Trebuchet MS" pitchFamily="34" charset="0"/>
              </a:rPr>
              <a:t>Строительство дошкольных образовательных учреждений</a:t>
            </a:r>
            <a:endParaRPr lang="ru-RU"/>
          </a:p>
        </p:txBody>
      </p:sp>
      <p:sp>
        <p:nvSpPr>
          <p:cNvPr id="88068" name="Rectangle 11508"/>
          <p:cNvSpPr>
            <a:spLocks noChangeArrowheads="1"/>
          </p:cNvSpPr>
          <p:nvPr/>
        </p:nvSpPr>
        <p:spPr bwMode="auto">
          <a:xfrm>
            <a:off x="7883525" y="708025"/>
            <a:ext cx="101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>
                <a:solidFill>
                  <a:srgbClr val="1F497D"/>
                </a:solidFill>
                <a:latin typeface="Trebuchet MS" pitchFamily="34" charset="0"/>
              </a:rPr>
              <a:t> </a:t>
            </a:r>
            <a:endParaRPr lang="ru-RU"/>
          </a:p>
        </p:txBody>
      </p:sp>
      <p:pic>
        <p:nvPicPr>
          <p:cNvPr id="88069" name="Picture 1056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038" y="3967163"/>
            <a:ext cx="4191001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0" name="Rectangle 11513"/>
          <p:cNvSpPr>
            <a:spLocks noChangeArrowheads="1"/>
          </p:cNvSpPr>
          <p:nvPr/>
        </p:nvSpPr>
        <p:spPr bwMode="auto">
          <a:xfrm>
            <a:off x="393700" y="4767263"/>
            <a:ext cx="41243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В 2015 году на продолжение </a:t>
            </a:r>
          </a:p>
        </p:txBody>
      </p:sp>
      <p:sp>
        <p:nvSpPr>
          <p:cNvPr id="88071" name="Rectangle 11514"/>
          <p:cNvSpPr>
            <a:spLocks noChangeArrowheads="1"/>
          </p:cNvSpPr>
          <p:nvPr/>
        </p:nvSpPr>
        <p:spPr bwMode="auto">
          <a:xfrm>
            <a:off x="330200" y="5040313"/>
            <a:ext cx="4292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строительства детских садов, </a:t>
            </a:r>
          </a:p>
        </p:txBody>
      </p:sp>
      <p:sp>
        <p:nvSpPr>
          <p:cNvPr id="88072" name="Rectangle 11515"/>
          <p:cNvSpPr>
            <a:spLocks noChangeArrowheads="1"/>
          </p:cNvSpPr>
          <p:nvPr/>
        </p:nvSpPr>
        <p:spPr bwMode="auto">
          <a:xfrm>
            <a:off x="842963" y="5314950"/>
            <a:ext cx="29305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начатых в 2014 году </a:t>
            </a:r>
          </a:p>
        </p:txBody>
      </p:sp>
      <p:sp>
        <p:nvSpPr>
          <p:cNvPr id="88073" name="Rectangle 11516"/>
          <p:cNvSpPr>
            <a:spLocks noChangeArrowheads="1"/>
          </p:cNvSpPr>
          <p:nvPr/>
        </p:nvSpPr>
        <p:spPr bwMode="auto">
          <a:xfrm>
            <a:off x="119063" y="5589588"/>
            <a:ext cx="48561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предполагается выделить 246,0 </a:t>
            </a:r>
          </a:p>
        </p:txBody>
      </p:sp>
      <p:sp>
        <p:nvSpPr>
          <p:cNvPr id="88074" name="Rectangle 11517"/>
          <p:cNvSpPr>
            <a:spLocks noChangeArrowheads="1"/>
          </p:cNvSpPr>
          <p:nvPr/>
        </p:nvSpPr>
        <p:spPr bwMode="auto">
          <a:xfrm>
            <a:off x="1268413" y="5864225"/>
            <a:ext cx="17986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млн. рублей </a:t>
            </a:r>
          </a:p>
        </p:txBody>
      </p:sp>
      <p:sp>
        <p:nvSpPr>
          <p:cNvPr id="88075" name="Rectangle 11518"/>
          <p:cNvSpPr>
            <a:spLocks noChangeArrowheads="1"/>
          </p:cNvSpPr>
          <p:nvPr/>
        </p:nvSpPr>
        <p:spPr bwMode="auto">
          <a:xfrm>
            <a:off x="2622550" y="5824538"/>
            <a:ext cx="85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 </a:t>
            </a:r>
          </a:p>
        </p:txBody>
      </p:sp>
      <p:pic>
        <p:nvPicPr>
          <p:cNvPr id="88076" name="Picture 1056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3900" y="1624013"/>
            <a:ext cx="4233863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7" name="Shape 11520"/>
          <p:cNvSpPr>
            <a:spLocks/>
          </p:cNvSpPr>
          <p:nvPr/>
        </p:nvSpPr>
        <p:spPr bwMode="auto">
          <a:xfrm>
            <a:off x="5189538" y="3284538"/>
            <a:ext cx="109537" cy="109537"/>
          </a:xfrm>
          <a:custGeom>
            <a:avLst/>
            <a:gdLst>
              <a:gd name="T0" fmla="*/ 52499 w 109855"/>
              <a:gd name="T1" fmla="*/ 0 h 109855"/>
              <a:gd name="T2" fmla="*/ 81476 w 109855"/>
              <a:gd name="T3" fmla="*/ 0 h 109855"/>
              <a:gd name="T4" fmla="*/ 104877 w 109855"/>
              <a:gd name="T5" fmla="*/ 23523 h 109855"/>
              <a:gd name="T6" fmla="*/ 104877 w 109855"/>
              <a:gd name="T7" fmla="*/ 52499 h 109855"/>
              <a:gd name="T8" fmla="*/ 104877 w 109855"/>
              <a:gd name="T9" fmla="*/ 81354 h 109855"/>
              <a:gd name="T10" fmla="*/ 81476 w 109855"/>
              <a:gd name="T11" fmla="*/ 104877 h 109855"/>
              <a:gd name="T12" fmla="*/ 52499 w 109855"/>
              <a:gd name="T13" fmla="*/ 104877 h 109855"/>
              <a:gd name="T14" fmla="*/ 23523 w 109855"/>
              <a:gd name="T15" fmla="*/ 104877 h 109855"/>
              <a:gd name="T16" fmla="*/ 0 w 109855"/>
              <a:gd name="T17" fmla="*/ 81354 h 109855"/>
              <a:gd name="T18" fmla="*/ 0 w 109855"/>
              <a:gd name="T19" fmla="*/ 52499 h 109855"/>
              <a:gd name="T20" fmla="*/ 0 w 109855"/>
              <a:gd name="T21" fmla="*/ 23523 h 109855"/>
              <a:gd name="T22" fmla="*/ 23523 w 109855"/>
              <a:gd name="T23" fmla="*/ 0 h 109855"/>
              <a:gd name="T24" fmla="*/ 52499 w 109855"/>
              <a:gd name="T25" fmla="*/ 0 h 10985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9855"/>
              <a:gd name="T40" fmla="*/ 0 h 109855"/>
              <a:gd name="T41" fmla="*/ 109855 w 109855"/>
              <a:gd name="T42" fmla="*/ 109855 h 10985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9855" h="109855">
                <a:moveTo>
                  <a:pt x="54991" y="0"/>
                </a:moveTo>
                <a:cubicBezTo>
                  <a:pt x="85344" y="0"/>
                  <a:pt x="109855" y="24638"/>
                  <a:pt x="109855" y="54991"/>
                </a:cubicBezTo>
                <a:cubicBezTo>
                  <a:pt x="109855" y="85217"/>
                  <a:pt x="85344" y="109855"/>
                  <a:pt x="54991" y="109855"/>
                </a:cubicBezTo>
                <a:cubicBezTo>
                  <a:pt x="24638" y="109855"/>
                  <a:pt x="0" y="85217"/>
                  <a:pt x="0" y="54991"/>
                </a:cubicBezTo>
                <a:close/>
              </a:path>
            </a:pathLst>
          </a:custGeom>
          <a:solidFill>
            <a:srgbClr val="4F81BD"/>
          </a:solidFill>
          <a:ln w="0">
            <a:noFill/>
            <a:miter lim="127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78" name="Shape 11521"/>
          <p:cNvSpPr>
            <a:spLocks/>
          </p:cNvSpPr>
          <p:nvPr/>
        </p:nvSpPr>
        <p:spPr bwMode="auto">
          <a:xfrm>
            <a:off x="5189538" y="3284538"/>
            <a:ext cx="109537" cy="109537"/>
          </a:xfrm>
          <a:custGeom>
            <a:avLst/>
            <a:gdLst>
              <a:gd name="T0" fmla="*/ 0 w 109855"/>
              <a:gd name="T1" fmla="*/ 52651 h 109855"/>
              <a:gd name="T2" fmla="*/ 52651 w 109855"/>
              <a:gd name="T3" fmla="*/ 0 h 109855"/>
              <a:gd name="T4" fmla="*/ 52651 w 109855"/>
              <a:gd name="T5" fmla="*/ 0 h 109855"/>
              <a:gd name="T6" fmla="*/ 52651 w 109855"/>
              <a:gd name="T7" fmla="*/ 0 h 109855"/>
              <a:gd name="T8" fmla="*/ 105181 w 109855"/>
              <a:gd name="T9" fmla="*/ 52651 h 109855"/>
              <a:gd name="T10" fmla="*/ 105181 w 109855"/>
              <a:gd name="T11" fmla="*/ 52651 h 109855"/>
              <a:gd name="T12" fmla="*/ 105181 w 109855"/>
              <a:gd name="T13" fmla="*/ 52651 h 109855"/>
              <a:gd name="T14" fmla="*/ 52651 w 109855"/>
              <a:gd name="T15" fmla="*/ 105181 h 109855"/>
              <a:gd name="T16" fmla="*/ 52651 w 109855"/>
              <a:gd name="T17" fmla="*/ 105181 h 109855"/>
              <a:gd name="T18" fmla="*/ 52651 w 109855"/>
              <a:gd name="T19" fmla="*/ 105181 h 109855"/>
              <a:gd name="T20" fmla="*/ 0 w 109855"/>
              <a:gd name="T21" fmla="*/ 52651 h 109855"/>
              <a:gd name="T22" fmla="*/ 0 w 109855"/>
              <a:gd name="T23" fmla="*/ 52651 h 1098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9855"/>
              <a:gd name="T37" fmla="*/ 0 h 109855"/>
              <a:gd name="T38" fmla="*/ 109855 w 109855"/>
              <a:gd name="T39" fmla="*/ 109855 h 1098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9855" h="109855">
                <a:moveTo>
                  <a:pt x="0" y="54991"/>
                </a:moveTo>
                <a:cubicBezTo>
                  <a:pt x="0" y="24638"/>
                  <a:pt x="24638" y="0"/>
                  <a:pt x="54991" y="0"/>
                </a:cubicBezTo>
                <a:cubicBezTo>
                  <a:pt x="54991" y="0"/>
                  <a:pt x="54991" y="0"/>
                  <a:pt x="54991" y="0"/>
                </a:cubicBezTo>
                <a:cubicBezTo>
                  <a:pt x="85344" y="0"/>
                  <a:pt x="109855" y="24638"/>
                  <a:pt x="109855" y="54991"/>
                </a:cubicBezTo>
                <a:cubicBezTo>
                  <a:pt x="109855" y="54991"/>
                  <a:pt x="109855" y="54991"/>
                  <a:pt x="109855" y="54991"/>
                </a:cubicBezTo>
                <a:cubicBezTo>
                  <a:pt x="109855" y="85217"/>
                  <a:pt x="85344" y="109855"/>
                  <a:pt x="54991" y="109855"/>
                </a:cubicBezTo>
                <a:cubicBezTo>
                  <a:pt x="54991" y="109855"/>
                  <a:pt x="54991" y="109855"/>
                  <a:pt x="54991" y="109855"/>
                </a:cubicBezTo>
                <a:cubicBezTo>
                  <a:pt x="24638" y="109855"/>
                  <a:pt x="0" y="85217"/>
                  <a:pt x="0" y="54991"/>
                </a:cubicBezTo>
                <a:cubicBezTo>
                  <a:pt x="0" y="54991"/>
                  <a:pt x="0" y="54991"/>
                  <a:pt x="0" y="5499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79" name="Rectangle 11522"/>
          <p:cNvSpPr>
            <a:spLocks noChangeArrowheads="1"/>
          </p:cNvSpPr>
          <p:nvPr/>
        </p:nvSpPr>
        <p:spPr bwMode="auto">
          <a:xfrm>
            <a:off x="4456113" y="3368675"/>
            <a:ext cx="4381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latin typeface="Georgia" pitchFamily="18" charset="0"/>
              </a:rPr>
              <a:t>      </a:t>
            </a:r>
            <a:endParaRPr lang="ru-RU"/>
          </a:p>
        </p:txBody>
      </p:sp>
      <p:sp>
        <p:nvSpPr>
          <p:cNvPr id="88080" name="Rectangle 79830"/>
          <p:cNvSpPr>
            <a:spLocks noChangeArrowheads="1"/>
          </p:cNvSpPr>
          <p:nvPr/>
        </p:nvSpPr>
        <p:spPr bwMode="auto">
          <a:xfrm>
            <a:off x="4784725" y="3357563"/>
            <a:ext cx="15335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/>
              <a:t>2013 год – 65,7</a:t>
            </a:r>
            <a:endParaRPr lang="ru-RU" b="1"/>
          </a:p>
        </p:txBody>
      </p:sp>
      <p:sp>
        <p:nvSpPr>
          <p:cNvPr id="88081" name="Rectangle 11526"/>
          <p:cNvSpPr>
            <a:spLocks noChangeArrowheads="1"/>
          </p:cNvSpPr>
          <p:nvPr/>
        </p:nvSpPr>
        <p:spPr bwMode="auto">
          <a:xfrm>
            <a:off x="6221413" y="3359150"/>
            <a:ext cx="74612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/>
              <a:t> </a:t>
            </a:r>
            <a:endParaRPr lang="ru-RU"/>
          </a:p>
        </p:txBody>
      </p:sp>
      <p:sp>
        <p:nvSpPr>
          <p:cNvPr id="88082" name="Shape 11527"/>
          <p:cNvSpPr>
            <a:spLocks/>
          </p:cNvSpPr>
          <p:nvPr/>
        </p:nvSpPr>
        <p:spPr bwMode="auto">
          <a:xfrm>
            <a:off x="6269038" y="2565400"/>
            <a:ext cx="198437" cy="198438"/>
          </a:xfrm>
          <a:custGeom>
            <a:avLst/>
            <a:gdLst>
              <a:gd name="T0" fmla="*/ 97799 w 198628"/>
              <a:gd name="T1" fmla="*/ 0 h 198628"/>
              <a:gd name="T2" fmla="*/ 151823 w 198628"/>
              <a:gd name="T3" fmla="*/ 0 h 198628"/>
              <a:gd name="T4" fmla="*/ 195594 w 198628"/>
              <a:gd name="T5" fmla="*/ 43777 h 198628"/>
              <a:gd name="T6" fmla="*/ 195594 w 198628"/>
              <a:gd name="T7" fmla="*/ 97804 h 198628"/>
              <a:gd name="T8" fmla="*/ 195594 w 198628"/>
              <a:gd name="T9" fmla="*/ 151836 h 198628"/>
              <a:gd name="T10" fmla="*/ 151823 w 198628"/>
              <a:gd name="T11" fmla="*/ 195610 h 198628"/>
              <a:gd name="T12" fmla="*/ 97799 w 198628"/>
              <a:gd name="T13" fmla="*/ 195610 h 198628"/>
              <a:gd name="T14" fmla="*/ 43772 w 198628"/>
              <a:gd name="T15" fmla="*/ 195610 h 198628"/>
              <a:gd name="T16" fmla="*/ 0 w 198628"/>
              <a:gd name="T17" fmla="*/ 151836 h 198628"/>
              <a:gd name="T18" fmla="*/ 0 w 198628"/>
              <a:gd name="T19" fmla="*/ 97804 h 198628"/>
              <a:gd name="T20" fmla="*/ 0 w 198628"/>
              <a:gd name="T21" fmla="*/ 43777 h 198628"/>
              <a:gd name="T22" fmla="*/ 43772 w 198628"/>
              <a:gd name="T23" fmla="*/ 0 h 198628"/>
              <a:gd name="T24" fmla="*/ 97799 w 198628"/>
              <a:gd name="T25" fmla="*/ 0 h 1986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8628"/>
              <a:gd name="T40" fmla="*/ 0 h 198628"/>
              <a:gd name="T41" fmla="*/ 198628 w 198628"/>
              <a:gd name="T42" fmla="*/ 198628 h 1986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8628" h="198628">
                <a:moveTo>
                  <a:pt x="99314" y="0"/>
                </a:moveTo>
                <a:cubicBezTo>
                  <a:pt x="154178" y="0"/>
                  <a:pt x="198628" y="44450"/>
                  <a:pt x="198628" y="99314"/>
                </a:cubicBezTo>
                <a:cubicBezTo>
                  <a:pt x="198628" y="154178"/>
                  <a:pt x="154178" y="198628"/>
                  <a:pt x="99314" y="198628"/>
                </a:cubicBezTo>
                <a:cubicBezTo>
                  <a:pt x="44450" y="198628"/>
                  <a:pt x="0" y="154178"/>
                  <a:pt x="0" y="99314"/>
                </a:cubicBezTo>
                <a:close/>
              </a:path>
            </a:pathLst>
          </a:custGeom>
          <a:solidFill>
            <a:srgbClr val="4F81BD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83" name="Shape 11528"/>
          <p:cNvSpPr>
            <a:spLocks/>
          </p:cNvSpPr>
          <p:nvPr/>
        </p:nvSpPr>
        <p:spPr bwMode="auto">
          <a:xfrm>
            <a:off x="6269038" y="2565400"/>
            <a:ext cx="198437" cy="198438"/>
          </a:xfrm>
          <a:custGeom>
            <a:avLst/>
            <a:gdLst>
              <a:gd name="T0" fmla="*/ 0 w 198628"/>
              <a:gd name="T1" fmla="*/ 97898 h 198628"/>
              <a:gd name="T2" fmla="*/ 97893 w 198628"/>
              <a:gd name="T3" fmla="*/ 0 h 198628"/>
              <a:gd name="T4" fmla="*/ 97893 w 198628"/>
              <a:gd name="T5" fmla="*/ 0 h 198628"/>
              <a:gd name="T6" fmla="*/ 97893 w 198628"/>
              <a:gd name="T7" fmla="*/ 0 h 198628"/>
              <a:gd name="T8" fmla="*/ 195782 w 198628"/>
              <a:gd name="T9" fmla="*/ 97898 h 198628"/>
              <a:gd name="T10" fmla="*/ 195782 w 198628"/>
              <a:gd name="T11" fmla="*/ 97898 h 198628"/>
              <a:gd name="T12" fmla="*/ 195782 w 198628"/>
              <a:gd name="T13" fmla="*/ 97898 h 198628"/>
              <a:gd name="T14" fmla="*/ 97893 w 198628"/>
              <a:gd name="T15" fmla="*/ 195797 h 198628"/>
              <a:gd name="T16" fmla="*/ 97893 w 198628"/>
              <a:gd name="T17" fmla="*/ 195797 h 198628"/>
              <a:gd name="T18" fmla="*/ 97893 w 198628"/>
              <a:gd name="T19" fmla="*/ 195797 h 198628"/>
              <a:gd name="T20" fmla="*/ 0 w 198628"/>
              <a:gd name="T21" fmla="*/ 97898 h 198628"/>
              <a:gd name="T22" fmla="*/ 0 w 198628"/>
              <a:gd name="T23" fmla="*/ 97898 h 1986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8628"/>
              <a:gd name="T37" fmla="*/ 0 h 198628"/>
              <a:gd name="T38" fmla="*/ 198628 w 198628"/>
              <a:gd name="T39" fmla="*/ 198628 h 1986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8628" h="198628">
                <a:moveTo>
                  <a:pt x="0" y="99314"/>
                </a:moveTo>
                <a:cubicBezTo>
                  <a:pt x="0" y="44450"/>
                  <a:pt x="44450" y="0"/>
                  <a:pt x="99314" y="0"/>
                </a:cubicBezTo>
                <a:cubicBezTo>
                  <a:pt x="99314" y="0"/>
                  <a:pt x="99314" y="0"/>
                  <a:pt x="99314" y="0"/>
                </a:cubicBezTo>
                <a:cubicBezTo>
                  <a:pt x="154178" y="0"/>
                  <a:pt x="198628" y="44450"/>
                  <a:pt x="198628" y="99314"/>
                </a:cubicBezTo>
                <a:cubicBezTo>
                  <a:pt x="198628" y="99314"/>
                  <a:pt x="198628" y="99314"/>
                  <a:pt x="198628" y="99314"/>
                </a:cubicBezTo>
                <a:cubicBezTo>
                  <a:pt x="198628" y="154178"/>
                  <a:pt x="154178" y="198628"/>
                  <a:pt x="99314" y="198628"/>
                </a:cubicBezTo>
                <a:cubicBezTo>
                  <a:pt x="99314" y="198628"/>
                  <a:pt x="99314" y="198628"/>
                  <a:pt x="99314" y="198628"/>
                </a:cubicBezTo>
                <a:cubicBezTo>
                  <a:pt x="44450" y="198628"/>
                  <a:pt x="0" y="154178"/>
                  <a:pt x="0" y="99314"/>
                </a:cubicBezTo>
                <a:cubicBezTo>
                  <a:pt x="0" y="99314"/>
                  <a:pt x="0" y="99314"/>
                  <a:pt x="0" y="9931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84" name="Rectangle 79825"/>
          <p:cNvSpPr>
            <a:spLocks noChangeArrowheads="1"/>
          </p:cNvSpPr>
          <p:nvPr/>
        </p:nvSpPr>
        <p:spPr bwMode="auto">
          <a:xfrm>
            <a:off x="5510213" y="2852738"/>
            <a:ext cx="1673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/>
              <a:t>2014 год – 417,8</a:t>
            </a:r>
            <a:endParaRPr lang="ru-RU" b="1"/>
          </a:p>
        </p:txBody>
      </p:sp>
      <p:sp>
        <p:nvSpPr>
          <p:cNvPr id="88085" name="Shape 11533"/>
          <p:cNvSpPr>
            <a:spLocks/>
          </p:cNvSpPr>
          <p:nvPr/>
        </p:nvSpPr>
        <p:spPr bwMode="auto">
          <a:xfrm>
            <a:off x="7566025" y="2060575"/>
            <a:ext cx="274638" cy="274638"/>
          </a:xfrm>
          <a:custGeom>
            <a:avLst/>
            <a:gdLst>
              <a:gd name="T0" fmla="*/ 136791 w 274701"/>
              <a:gd name="T1" fmla="*/ 0 h 274701"/>
              <a:gd name="T2" fmla="*/ 212449 w 274701"/>
              <a:gd name="T3" fmla="*/ 0 h 274701"/>
              <a:gd name="T4" fmla="*/ 273693 w 274701"/>
              <a:gd name="T5" fmla="*/ 61244 h 274701"/>
              <a:gd name="T6" fmla="*/ 273693 w 274701"/>
              <a:gd name="T7" fmla="*/ 136791 h 274701"/>
              <a:gd name="T8" fmla="*/ 273693 w 274701"/>
              <a:gd name="T9" fmla="*/ 212449 h 274701"/>
              <a:gd name="T10" fmla="*/ 212449 w 274701"/>
              <a:gd name="T11" fmla="*/ 273693 h 274701"/>
              <a:gd name="T12" fmla="*/ 136791 w 274701"/>
              <a:gd name="T13" fmla="*/ 273693 h 274701"/>
              <a:gd name="T14" fmla="*/ 61244 w 274701"/>
              <a:gd name="T15" fmla="*/ 273693 h 274701"/>
              <a:gd name="T16" fmla="*/ 0 w 274701"/>
              <a:gd name="T17" fmla="*/ 212449 h 274701"/>
              <a:gd name="T18" fmla="*/ 0 w 274701"/>
              <a:gd name="T19" fmla="*/ 136791 h 274701"/>
              <a:gd name="T20" fmla="*/ 0 w 274701"/>
              <a:gd name="T21" fmla="*/ 61244 h 274701"/>
              <a:gd name="T22" fmla="*/ 61244 w 274701"/>
              <a:gd name="T23" fmla="*/ 0 h 274701"/>
              <a:gd name="T24" fmla="*/ 136791 w 274701"/>
              <a:gd name="T25" fmla="*/ 0 h 2747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4701"/>
              <a:gd name="T40" fmla="*/ 0 h 274701"/>
              <a:gd name="T41" fmla="*/ 274701 w 274701"/>
              <a:gd name="T42" fmla="*/ 274701 h 2747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4701" h="274701">
                <a:moveTo>
                  <a:pt x="137287" y="0"/>
                </a:moveTo>
                <a:cubicBezTo>
                  <a:pt x="213233" y="0"/>
                  <a:pt x="274701" y="61468"/>
                  <a:pt x="274701" y="137287"/>
                </a:cubicBezTo>
                <a:cubicBezTo>
                  <a:pt x="274701" y="213233"/>
                  <a:pt x="213233" y="274701"/>
                  <a:pt x="137287" y="274701"/>
                </a:cubicBezTo>
                <a:cubicBezTo>
                  <a:pt x="61468" y="274701"/>
                  <a:pt x="0" y="213233"/>
                  <a:pt x="0" y="137287"/>
                </a:cubicBezTo>
                <a:close/>
              </a:path>
            </a:pathLst>
          </a:custGeom>
          <a:solidFill>
            <a:srgbClr val="4F81BD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86" name="Shape 11534"/>
          <p:cNvSpPr>
            <a:spLocks/>
          </p:cNvSpPr>
          <p:nvPr/>
        </p:nvSpPr>
        <p:spPr bwMode="auto">
          <a:xfrm>
            <a:off x="7566025" y="2060575"/>
            <a:ext cx="274638" cy="274638"/>
          </a:xfrm>
          <a:custGeom>
            <a:avLst/>
            <a:gdLst>
              <a:gd name="T0" fmla="*/ 0 w 274701"/>
              <a:gd name="T1" fmla="*/ 136822 h 274701"/>
              <a:gd name="T2" fmla="*/ 136822 w 274701"/>
              <a:gd name="T3" fmla="*/ 0 h 274701"/>
              <a:gd name="T4" fmla="*/ 136822 w 274701"/>
              <a:gd name="T5" fmla="*/ 0 h 274701"/>
              <a:gd name="T6" fmla="*/ 136822 w 274701"/>
              <a:gd name="T7" fmla="*/ 0 h 274701"/>
              <a:gd name="T8" fmla="*/ 273756 w 274701"/>
              <a:gd name="T9" fmla="*/ 136822 h 274701"/>
              <a:gd name="T10" fmla="*/ 273756 w 274701"/>
              <a:gd name="T11" fmla="*/ 136822 h 274701"/>
              <a:gd name="T12" fmla="*/ 273756 w 274701"/>
              <a:gd name="T13" fmla="*/ 136822 h 274701"/>
              <a:gd name="T14" fmla="*/ 136822 w 274701"/>
              <a:gd name="T15" fmla="*/ 273756 h 274701"/>
              <a:gd name="T16" fmla="*/ 136822 w 274701"/>
              <a:gd name="T17" fmla="*/ 273756 h 274701"/>
              <a:gd name="T18" fmla="*/ 136822 w 274701"/>
              <a:gd name="T19" fmla="*/ 273756 h 274701"/>
              <a:gd name="T20" fmla="*/ 0 w 274701"/>
              <a:gd name="T21" fmla="*/ 136822 h 274701"/>
              <a:gd name="T22" fmla="*/ 0 w 274701"/>
              <a:gd name="T23" fmla="*/ 136822 h 27470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4701"/>
              <a:gd name="T37" fmla="*/ 0 h 274701"/>
              <a:gd name="T38" fmla="*/ 274701 w 274701"/>
              <a:gd name="T39" fmla="*/ 274701 h 27470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4701" h="274701">
                <a:moveTo>
                  <a:pt x="0" y="137287"/>
                </a:moveTo>
                <a:cubicBezTo>
                  <a:pt x="0" y="61468"/>
                  <a:pt x="61468" y="0"/>
                  <a:pt x="137287" y="0"/>
                </a:cubicBezTo>
                <a:cubicBezTo>
                  <a:pt x="137287" y="0"/>
                  <a:pt x="137287" y="0"/>
                  <a:pt x="137287" y="0"/>
                </a:cubicBezTo>
                <a:cubicBezTo>
                  <a:pt x="213233" y="0"/>
                  <a:pt x="274701" y="61468"/>
                  <a:pt x="274701" y="137287"/>
                </a:cubicBezTo>
                <a:cubicBezTo>
                  <a:pt x="274701" y="137287"/>
                  <a:pt x="274701" y="137287"/>
                  <a:pt x="274701" y="137287"/>
                </a:cubicBezTo>
                <a:cubicBezTo>
                  <a:pt x="274701" y="213233"/>
                  <a:pt x="213233" y="274701"/>
                  <a:pt x="137287" y="274701"/>
                </a:cubicBezTo>
                <a:cubicBezTo>
                  <a:pt x="137287" y="274701"/>
                  <a:pt x="137287" y="274701"/>
                  <a:pt x="137287" y="274701"/>
                </a:cubicBezTo>
                <a:cubicBezTo>
                  <a:pt x="61468" y="274701"/>
                  <a:pt x="0" y="213233"/>
                  <a:pt x="0" y="137287"/>
                </a:cubicBezTo>
                <a:cubicBezTo>
                  <a:pt x="0" y="137287"/>
                  <a:pt x="0" y="137287"/>
                  <a:pt x="0" y="13728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87" name="Rectangle 79820"/>
          <p:cNvSpPr>
            <a:spLocks noChangeArrowheads="1"/>
          </p:cNvSpPr>
          <p:nvPr/>
        </p:nvSpPr>
        <p:spPr bwMode="auto">
          <a:xfrm>
            <a:off x="7089775" y="2349500"/>
            <a:ext cx="17494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/>
              <a:t>2015 год - 246,0</a:t>
            </a:r>
            <a:endParaRPr lang="ru-RU" b="1"/>
          </a:p>
        </p:txBody>
      </p:sp>
      <p:sp>
        <p:nvSpPr>
          <p:cNvPr id="88088" name="Rectangle 11539"/>
          <p:cNvSpPr>
            <a:spLocks noChangeArrowheads="1"/>
          </p:cNvSpPr>
          <p:nvPr/>
        </p:nvSpPr>
        <p:spPr bwMode="auto">
          <a:xfrm>
            <a:off x="3582988" y="981075"/>
            <a:ext cx="512921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1600" b="1"/>
              <a:t>Расходы бюджета Аксайского района на строительство дошкольных образовательных учреждений с привлечением средств субсидий федерального и областного бюджета</a:t>
            </a:r>
          </a:p>
          <a:p>
            <a:pPr algn="ctr"/>
            <a:r>
              <a:rPr lang="ru-RU" sz="1600" b="1"/>
              <a:t>2013-2015 годы</a:t>
            </a:r>
            <a:endParaRPr lang="ru-RU" sz="1400"/>
          </a:p>
        </p:txBody>
      </p:sp>
      <p:sp>
        <p:nvSpPr>
          <p:cNvPr id="88089" name="Rectangle 11540"/>
          <p:cNvSpPr>
            <a:spLocks noChangeArrowheads="1"/>
          </p:cNvSpPr>
          <p:nvPr/>
        </p:nvSpPr>
        <p:spPr bwMode="auto">
          <a:xfrm>
            <a:off x="3727450" y="3141663"/>
            <a:ext cx="66421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8090" name="Rectangle 11542"/>
          <p:cNvSpPr>
            <a:spLocks noChangeArrowheads="1"/>
          </p:cNvSpPr>
          <p:nvPr/>
        </p:nvSpPr>
        <p:spPr bwMode="auto">
          <a:xfrm>
            <a:off x="8077200" y="1679575"/>
            <a:ext cx="666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/>
              <a:t> </a:t>
            </a:r>
            <a:endParaRPr lang="ru-RU"/>
          </a:p>
        </p:txBody>
      </p:sp>
      <p:pic>
        <p:nvPicPr>
          <p:cNvPr id="880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2" name="Picture 31" descr="DSC_9109-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2488" y="3933825"/>
            <a:ext cx="38893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3" name="Picture 32" descr="DSC_9099-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438" y="692150"/>
            <a:ext cx="33845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ctrTitle"/>
          </p:nvPr>
        </p:nvSpPr>
        <p:spPr>
          <a:xfrm>
            <a:off x="604838" y="260350"/>
            <a:ext cx="7681912" cy="1325563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Структура расходов бюджета Аксайского района </a:t>
            </a:r>
            <a:br>
              <a:rPr lang="ru-RU" sz="2000" b="1" smtClean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ru-RU" sz="20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 в 2015 году по разделам</a:t>
            </a:r>
            <a:endParaRPr lang="ru-RU" sz="2000" smtClean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2575" y="26035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97326" y="1628911"/>
            <a:ext cx="1656184" cy="48245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Образование 54,3%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43125" y="1628775"/>
            <a:ext cx="2159000" cy="1584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Социальная политика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26,3%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43125" y="3213100"/>
            <a:ext cx="2159000" cy="18002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Здравоохранение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1,0%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43125" y="5013325"/>
            <a:ext cx="2159000" cy="14398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Национальная экономика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3,9%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302125" y="1643063"/>
            <a:ext cx="1944688" cy="157003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Межбюджетные трансферты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1,8%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302125" y="3213100"/>
            <a:ext cx="1944688" cy="1152525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Физическая культура и спорт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0,2%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46813" y="1643063"/>
            <a:ext cx="2520950" cy="777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Общегосударственные вопросы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5,2%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46813" y="2420938"/>
            <a:ext cx="2520950" cy="10668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Жилищно-коммунальное хозяйство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4,0%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248400" y="3487738"/>
            <a:ext cx="2519363" cy="877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Культура, кинематография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1, 6%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303713" y="4365625"/>
            <a:ext cx="446405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Обслуживание муниципального долга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0,8%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302125" y="5021263"/>
            <a:ext cx="4465638" cy="863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Национальная безопасность и правоохранительная деятельность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0,8%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302125" y="5862638"/>
            <a:ext cx="4465638" cy="5762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Средства массовой информации 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0,1%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8"/>
          <p:cNvSpPr>
            <a:spLocks noChangeArrowheads="1"/>
          </p:cNvSpPr>
          <p:nvPr/>
        </p:nvSpPr>
        <p:spPr bwMode="auto">
          <a:xfrm>
            <a:off x="68263" y="511175"/>
            <a:ext cx="50101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49399" name="Group 247"/>
          <p:cNvGraphicFramePr>
            <a:graphicFrameLocks noGrp="1"/>
          </p:cNvGraphicFramePr>
          <p:nvPr/>
        </p:nvGraphicFramePr>
        <p:xfrm>
          <a:off x="198438" y="1125538"/>
          <a:ext cx="8280400" cy="5364162"/>
        </p:xfrm>
        <a:graphic>
          <a:graphicData uri="http://schemas.openxmlformats.org/drawingml/2006/table">
            <a:tbl>
              <a:tblPr/>
              <a:tblGrid>
                <a:gridCol w="4745037"/>
                <a:gridCol w="1768475"/>
                <a:gridCol w="1766888"/>
              </a:tblGrid>
              <a:tr h="1225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рамках муниципальной программы «Обеспечение доступным и комфортным жильем населения Аксайского района»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2015-2017 годы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том числе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862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Обеспечение жильем молодых семей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11,4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 млн. рублей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5,0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 млн. рублей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FBD"/>
                    </a:solidFill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Обеспечение жилыми помещениями детей-сирот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77,4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 млн. рублей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33,2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 млн. рублей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FBD"/>
                    </a:solidFill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Переселение граждан из аварийного жилищного фонда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51,4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 млн. рублей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51,4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 млн. рублей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FBD"/>
                    </a:solidFill>
                  </a:tcPr>
                </a:tc>
              </a:tr>
              <a:tr h="114935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рамках муниципальной программы «Развитие сельского хозяйства и регулирование рынков сельскохозяйственной продукции, сырья и продовольствия»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Обеспечение жильем граждан проживающих в сельской местности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1200,0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 млн. рублей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Calibri" pitchFamily="34" charset="0"/>
                        </a:rPr>
                        <a:t>400,0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Calibri" pitchFamily="34" charset="0"/>
                        </a:rPr>
                        <a:t> млн. рублей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FBD"/>
                    </a:solidFill>
                  </a:tcPr>
                </a:tc>
              </a:tr>
            </a:tbl>
          </a:graphicData>
        </a:graphic>
      </p:graphicFrame>
      <p:sp>
        <p:nvSpPr>
          <p:cNvPr id="90144" name="Rectangle 181"/>
          <p:cNvSpPr>
            <a:spLocks noChangeArrowheads="1"/>
          </p:cNvSpPr>
          <p:nvPr/>
        </p:nvSpPr>
        <p:spPr bwMode="auto">
          <a:xfrm>
            <a:off x="0" y="3068638"/>
            <a:ext cx="90376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8414" bIns="0" anchor="ctr">
            <a:spAutoFit/>
          </a:bodyPr>
          <a:lstStyle/>
          <a:p>
            <a:endParaRPr lang="ru-RU"/>
          </a:p>
        </p:txBody>
      </p:sp>
      <p:sp>
        <p:nvSpPr>
          <p:cNvPr id="90145" name="Rectangle 182"/>
          <p:cNvSpPr>
            <a:spLocks noChangeArrowheads="1"/>
          </p:cNvSpPr>
          <p:nvPr/>
        </p:nvSpPr>
        <p:spPr bwMode="auto">
          <a:xfrm>
            <a:off x="701675" y="188913"/>
            <a:ext cx="7335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200" b="1" i="1">
                <a:solidFill>
                  <a:srgbClr val="000000"/>
                </a:solidFill>
              </a:rPr>
              <a:t>Обеспечение жильем жителей Аксайского района  </a:t>
            </a:r>
            <a:endParaRPr lang="ru-RU" sz="2000">
              <a:solidFill>
                <a:srgbClr val="1F497D"/>
              </a:solidFill>
            </a:endParaRPr>
          </a:p>
          <a:p>
            <a:pPr eaLnBrk="0" hangingPunct="0"/>
            <a:endParaRPr lang="ru-RU"/>
          </a:p>
        </p:txBody>
      </p:sp>
      <p:pic>
        <p:nvPicPr>
          <p:cNvPr id="901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438" y="3429000"/>
            <a:ext cx="4248150" cy="3157538"/>
          </a:xfrm>
        </p:spPr>
      </p:pic>
      <p:pic>
        <p:nvPicPr>
          <p:cNvPr id="911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260350"/>
            <a:ext cx="42068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9613" y="260350"/>
            <a:ext cx="43132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Объект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9613" y="3429000"/>
            <a:ext cx="42481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Рисунок 2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438" y="188913"/>
            <a:ext cx="8640762" cy="6381750"/>
          </a:xfrm>
        </p:spPr>
      </p:pic>
      <p:sp>
        <p:nvSpPr>
          <p:cNvPr id="92163" name="Rectangle 2"/>
          <p:cNvSpPr>
            <a:spLocks noGrp="1"/>
          </p:cNvSpPr>
          <p:nvPr>
            <p:ph type="title"/>
          </p:nvPr>
        </p:nvSpPr>
        <p:spPr>
          <a:xfrm rot="20460000">
            <a:off x="-306388" y="1341438"/>
            <a:ext cx="9020176" cy="1411287"/>
          </a:xfrm>
        </p:spPr>
        <p:txBody>
          <a:bodyPr/>
          <a:lstStyle/>
          <a:p>
            <a:r>
              <a:rPr lang="ru-RU" sz="6000" b="1" i="1" smtClean="0">
                <a:solidFill>
                  <a:schemeClr val="bg1"/>
                </a:solidFill>
                <a:latin typeface="Monotype Corsiva" pitchFamily="66" charset="0"/>
              </a:rPr>
              <a:t>Станица Старочеркасская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7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10"/>
          <p:cNvSpPr>
            <a:spLocks noGrp="1"/>
          </p:cNvSpPr>
          <p:nvPr>
            <p:ph type="title"/>
          </p:nvPr>
        </p:nvSpPr>
        <p:spPr>
          <a:xfrm>
            <a:off x="0" y="260350"/>
            <a:ext cx="8132763" cy="1143000"/>
          </a:xfrm>
        </p:spPr>
        <p:txBody>
          <a:bodyPr/>
          <a:lstStyle/>
          <a:p>
            <a:r>
              <a:rPr lang="ru-RU" sz="2400" b="1" i="1" smtClean="0">
                <a:latin typeface="Arial" charset="0"/>
              </a:rPr>
              <a:t>Развитие ст.Старочеркасской на 2015-2017 годы</a:t>
            </a:r>
          </a:p>
        </p:txBody>
      </p:sp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273" name="Group 97"/>
          <p:cNvGraphicFramePr>
            <a:graphicFrameLocks noGrp="1"/>
          </p:cNvGraphicFramePr>
          <p:nvPr>
            <p:ph idx="1"/>
          </p:nvPr>
        </p:nvGraphicFramePr>
        <p:xfrm>
          <a:off x="485775" y="2852738"/>
          <a:ext cx="8132763" cy="3743325"/>
        </p:xfrm>
        <a:graphic>
          <a:graphicData uri="http://schemas.openxmlformats.org/drawingml/2006/table">
            <a:tbl>
              <a:tblPr/>
              <a:tblGrid>
                <a:gridCol w="3311525"/>
                <a:gridCol w="2305050"/>
                <a:gridCol w="2516188"/>
              </a:tblGrid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2015-2017гг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том числе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бюджет района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Строительство и реконструкция водопроводных сетей, </a:t>
                      </a: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включая разработку ПСД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Реконструкция внутрипоселковых дорог и тротуаров, </a:t>
                      </a: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включая разработку ПСД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Строительство открытой концертной площадки и парковой зоны, </a:t>
                      </a: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включая разработку ПСД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ИТОГО: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E12"/>
                    </a:solidFill>
                  </a:tcPr>
                </a:tc>
              </a:tr>
            </a:tbl>
          </a:graphicData>
        </a:graphic>
      </p:graphicFrame>
      <p:sp>
        <p:nvSpPr>
          <p:cNvPr id="93215" name="AutoShape 93"/>
          <p:cNvSpPr>
            <a:spLocks noChangeArrowheads="1"/>
          </p:cNvSpPr>
          <p:nvPr/>
        </p:nvSpPr>
        <p:spPr bwMode="auto">
          <a:xfrm>
            <a:off x="3511550" y="3787775"/>
            <a:ext cx="431800" cy="361950"/>
          </a:xfrm>
          <a:prstGeom prst="rightArrow">
            <a:avLst>
              <a:gd name="adj1" fmla="val 50000"/>
              <a:gd name="adj2" fmla="val 29825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216" name="AutoShape 94"/>
          <p:cNvSpPr>
            <a:spLocks noChangeArrowheads="1"/>
          </p:cNvSpPr>
          <p:nvPr/>
        </p:nvSpPr>
        <p:spPr bwMode="auto">
          <a:xfrm>
            <a:off x="3509963" y="4508500"/>
            <a:ext cx="431800" cy="360363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217" name="AutoShape 95"/>
          <p:cNvSpPr>
            <a:spLocks noChangeArrowheads="1"/>
          </p:cNvSpPr>
          <p:nvPr/>
        </p:nvSpPr>
        <p:spPr bwMode="auto">
          <a:xfrm>
            <a:off x="3509963" y="5516563"/>
            <a:ext cx="431800" cy="360362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218" name="Oval 98"/>
          <p:cNvSpPr>
            <a:spLocks noChangeArrowheads="1"/>
          </p:cNvSpPr>
          <p:nvPr/>
        </p:nvSpPr>
        <p:spPr bwMode="auto">
          <a:xfrm>
            <a:off x="558800" y="1196975"/>
            <a:ext cx="2735263" cy="1223963"/>
          </a:xfrm>
          <a:prstGeom prst="ellipse">
            <a:avLst/>
          </a:prstGeom>
          <a:solidFill>
            <a:srgbClr val="333399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2015 год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70,5 млн.руб.</a:t>
            </a:r>
          </a:p>
        </p:txBody>
      </p:sp>
      <p:sp>
        <p:nvSpPr>
          <p:cNvPr id="93219" name="Oval 99"/>
          <p:cNvSpPr>
            <a:spLocks noChangeArrowheads="1"/>
          </p:cNvSpPr>
          <p:nvPr/>
        </p:nvSpPr>
        <p:spPr bwMode="auto">
          <a:xfrm>
            <a:off x="3294063" y="1557338"/>
            <a:ext cx="2735262" cy="1223962"/>
          </a:xfrm>
          <a:prstGeom prst="ellipse">
            <a:avLst/>
          </a:prstGeom>
          <a:solidFill>
            <a:srgbClr val="333399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2016 год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87,4 млн.руб.</a:t>
            </a:r>
          </a:p>
        </p:txBody>
      </p:sp>
      <p:sp>
        <p:nvSpPr>
          <p:cNvPr id="93220" name="Oval 100"/>
          <p:cNvSpPr>
            <a:spLocks noChangeArrowheads="1"/>
          </p:cNvSpPr>
          <p:nvPr/>
        </p:nvSpPr>
        <p:spPr bwMode="auto">
          <a:xfrm>
            <a:off x="6030913" y="1196975"/>
            <a:ext cx="2735262" cy="1223963"/>
          </a:xfrm>
          <a:prstGeom prst="ellipse">
            <a:avLst/>
          </a:prstGeom>
          <a:solidFill>
            <a:srgbClr val="333399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2017 год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336,9 млн.руб.</a:t>
            </a:r>
          </a:p>
        </p:txBody>
      </p:sp>
      <p:sp>
        <p:nvSpPr>
          <p:cNvPr id="93221" name="Text Box 4"/>
          <p:cNvSpPr txBox="1">
            <a:spLocks noChangeArrowheads="1"/>
          </p:cNvSpPr>
          <p:nvPr/>
        </p:nvSpPr>
        <p:spPr bwMode="auto">
          <a:xfrm>
            <a:off x="7470775" y="2565400"/>
            <a:ext cx="912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latin typeface="Times New Roman" pitchFamily="18" charset="0"/>
              </a:rPr>
              <a:t>(млн. руб.)</a:t>
            </a: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274638"/>
            <a:ext cx="8208963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8013" y="1270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8013" y="-3175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Luda\Desktop\аксай\s66621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0" y="-3215"/>
            <a:ext cx="9037638" cy="698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42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8013" y="26988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42900" y="1628775"/>
            <a:ext cx="7681913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Предложенный  на рассмотрение проект о бюджете Аксайского района на 2015-2017 годы создаст дополнительные условия для достижения устойчивости  и стабильности доходной части бюджета Аксайского района в среднесрочной перспективе, обеспечения своевременного и эффективного расходования бюджетных средств, дальнейшего совершенствования нормативно- правовой базы Аксайского района с целью достижения конечного результата - повышения уровня  жизни населения Аксайского района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0"/>
            <a:ext cx="9037638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Заголовок 1"/>
          <p:cNvSpPr>
            <a:spLocks noGrp="1"/>
          </p:cNvSpPr>
          <p:nvPr>
            <p:ph type="ctrTitle"/>
          </p:nvPr>
        </p:nvSpPr>
        <p:spPr>
          <a:xfrm>
            <a:off x="5330825" y="2154238"/>
            <a:ext cx="3411538" cy="1325562"/>
          </a:xfrm>
        </p:spPr>
        <p:txBody>
          <a:bodyPr/>
          <a:lstStyle/>
          <a:p>
            <a:pPr eaLnBrk="1" hangingPunct="1"/>
            <a:endParaRPr lang="ru-RU" b="1" i="1" smtClean="0">
              <a:latin typeface="Arial" charset="0"/>
              <a:cs typeface="Arial" charset="0"/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9300" y="0"/>
            <a:ext cx="6635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5025" y="1995488"/>
            <a:ext cx="4392613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Rectangle 6"/>
          <p:cNvSpPr>
            <a:spLocks noChangeArrowheads="1"/>
          </p:cNvSpPr>
          <p:nvPr/>
        </p:nvSpPr>
        <p:spPr bwMode="auto">
          <a:xfrm>
            <a:off x="198438" y="620713"/>
            <a:ext cx="46085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/>
              <a:t>Бюджет Аксайского района на </a:t>
            </a:r>
            <a:br>
              <a:rPr lang="ru-RU" sz="4000" b="1" i="1"/>
            </a:br>
            <a:r>
              <a:rPr lang="ru-RU" sz="4000" b="1" i="1"/>
              <a:t>2015-2017 годы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1138" y="333375"/>
            <a:ext cx="7794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Овал 2"/>
          <p:cNvSpPr>
            <a:spLocks noChangeArrowheads="1"/>
          </p:cNvSpPr>
          <p:nvPr/>
        </p:nvSpPr>
        <p:spPr bwMode="auto">
          <a:xfrm>
            <a:off x="1709738" y="4005263"/>
            <a:ext cx="3852862" cy="2519362"/>
          </a:xfrm>
          <a:prstGeom prst="ellipse">
            <a:avLst/>
          </a:prstGeom>
          <a:solidFill>
            <a:srgbClr val="FF66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>
                <a:latin typeface="Calibri" pitchFamily="34" charset="0"/>
              </a:rPr>
              <a:t>Основа формирования проекта бюджета Аксайского района на 2015 год и на плановый период 2016 и 2017 годов</a:t>
            </a: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4014788" y="1052513"/>
            <a:ext cx="3416300" cy="1878012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Calibri" pitchFamily="34" charset="0"/>
              </a:rPr>
              <a:t>Основные направления</a:t>
            </a:r>
          </a:p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Calibri" pitchFamily="34" charset="0"/>
              </a:rPr>
              <a:t>бюджетной и налоговой политики Аксайского района</a:t>
            </a:r>
          </a:p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Calibri" pitchFamily="34" charset="0"/>
              </a:rPr>
              <a:t>на 2015-2017 годы</a:t>
            </a: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342900" y="765175"/>
            <a:ext cx="2633663" cy="26463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Calibri" pitchFamily="34" charset="0"/>
              </a:rPr>
              <a:t>Прогноз социально-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Calibri" pitchFamily="34" charset="0"/>
              </a:rPr>
              <a:t>экономического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Calibri" pitchFamily="34" charset="0"/>
              </a:rPr>
              <a:t>развития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Calibri" pitchFamily="34" charset="0"/>
              </a:rPr>
              <a:t>Аксайского района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Calibri" pitchFamily="34" charset="0"/>
              </a:rPr>
              <a:t>на 2015-2017 годы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6462713" y="4292600"/>
            <a:ext cx="2254250" cy="1800225"/>
          </a:xfrm>
          <a:prstGeom prst="roundRect">
            <a:avLst>
              <a:gd name="adj" fmla="val 16667"/>
            </a:avLst>
          </a:prstGeom>
          <a:solidFill>
            <a:srgbClr val="9873D3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Calibri" pitchFamily="34" charset="0"/>
              </a:rPr>
              <a:t>Муниципальные 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Calibri" pitchFamily="34" charset="0"/>
              </a:rPr>
              <a:t>программы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Calibri" pitchFamily="34" charset="0"/>
              </a:rPr>
              <a:t>Аксайского района</a:t>
            </a:r>
          </a:p>
          <a:p>
            <a:pPr>
              <a:defRPr/>
            </a:pPr>
            <a:endParaRPr lang="ru-RU" sz="20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Стрелка вниз 10"/>
          <p:cNvSpPr>
            <a:spLocks noChangeArrowheads="1"/>
          </p:cNvSpPr>
          <p:nvPr/>
        </p:nvSpPr>
        <p:spPr bwMode="auto">
          <a:xfrm rot="1207866">
            <a:off x="4591050" y="3284538"/>
            <a:ext cx="854075" cy="68421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99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</a:endParaRPr>
          </a:p>
        </p:txBody>
      </p:sp>
      <p:sp>
        <p:nvSpPr>
          <p:cNvPr id="16" name="Стрелка вправо 15"/>
          <p:cNvSpPr>
            <a:spLocks noChangeArrowheads="1"/>
          </p:cNvSpPr>
          <p:nvPr/>
        </p:nvSpPr>
        <p:spPr bwMode="auto">
          <a:xfrm rot="2353591">
            <a:off x="2719388" y="3284538"/>
            <a:ext cx="649287" cy="8207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</a:endParaRPr>
          </a:p>
        </p:txBody>
      </p:sp>
      <p:sp>
        <p:nvSpPr>
          <p:cNvPr id="17" name="Стрелка вправо 16"/>
          <p:cNvSpPr>
            <a:spLocks noChangeArrowheads="1"/>
          </p:cNvSpPr>
          <p:nvPr/>
        </p:nvSpPr>
        <p:spPr bwMode="auto">
          <a:xfrm rot="10533030">
            <a:off x="5670550" y="4797425"/>
            <a:ext cx="611188" cy="7223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C79D5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" name="Rectangle 2"/>
          <p:cNvSpPr>
            <a:spLocks noGrp="1"/>
          </p:cNvSpPr>
          <p:nvPr>
            <p:ph type="ctrTitle"/>
          </p:nvPr>
        </p:nvSpPr>
        <p:spPr>
          <a:xfrm>
            <a:off x="676275" y="404813"/>
            <a:ext cx="7681913" cy="503237"/>
          </a:xfrm>
        </p:spPr>
        <p:txBody>
          <a:bodyPr/>
          <a:lstStyle/>
          <a:p>
            <a:r>
              <a:rPr lang="ru-RU" sz="2000" b="1" smtClean="0">
                <a:solidFill>
                  <a:srgbClr val="9933FF"/>
                </a:solidFill>
              </a:rPr>
              <a:t>Динамика доходов консолидированного и районного бюджетов Аксайского района</a:t>
            </a:r>
          </a:p>
        </p:txBody>
      </p:sp>
      <p:graphicFrame>
        <p:nvGraphicFramePr>
          <p:cNvPr id="64527" name="Object 15"/>
          <p:cNvGraphicFramePr>
            <a:graphicFrameLocks noChangeAspect="1"/>
          </p:cNvGraphicFramePr>
          <p:nvPr/>
        </p:nvGraphicFramePr>
        <p:xfrm>
          <a:off x="1103313" y="971550"/>
          <a:ext cx="7534275" cy="5886450"/>
        </p:xfrm>
        <a:graphic>
          <a:graphicData uri="http://schemas.openxmlformats.org/presentationml/2006/ole">
            <p:oleObj spid="_x0000_s64527" name="Диаграмма" r:id="rId4" imgW="7667579" imgH="5781675" progId="MSGraph.Chart.8">
              <p:embed followColorScheme="full"/>
            </p:oleObj>
          </a:graphicData>
        </a:graphic>
      </p:graphicFrame>
      <p:sp>
        <p:nvSpPr>
          <p:cNvPr id="64529" name="Line 4"/>
          <p:cNvSpPr>
            <a:spLocks noChangeShapeType="1"/>
          </p:cNvSpPr>
          <p:nvPr/>
        </p:nvSpPr>
        <p:spPr bwMode="auto">
          <a:xfrm rot="1200000">
            <a:off x="3035300" y="1754188"/>
            <a:ext cx="1552575" cy="82550"/>
          </a:xfrm>
          <a:prstGeom prst="line">
            <a:avLst/>
          </a:prstGeom>
          <a:noFill/>
          <a:ln w="9525">
            <a:solidFill>
              <a:srgbClr val="9933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4530" name="Line 5"/>
          <p:cNvSpPr>
            <a:spLocks noChangeShapeType="1"/>
          </p:cNvSpPr>
          <p:nvPr/>
        </p:nvSpPr>
        <p:spPr bwMode="auto">
          <a:xfrm rot="1200000" flipV="1">
            <a:off x="5586413" y="1125538"/>
            <a:ext cx="1023937" cy="1171575"/>
          </a:xfrm>
          <a:prstGeom prst="line">
            <a:avLst/>
          </a:prstGeom>
          <a:noFill/>
          <a:ln w="9525">
            <a:solidFill>
              <a:srgbClr val="9933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4531" name="Line 6"/>
          <p:cNvSpPr>
            <a:spLocks noChangeShapeType="1"/>
          </p:cNvSpPr>
          <p:nvPr/>
        </p:nvSpPr>
        <p:spPr bwMode="auto">
          <a:xfrm rot="1200000" flipV="1">
            <a:off x="3105150" y="2854325"/>
            <a:ext cx="1422400" cy="71438"/>
          </a:xfrm>
          <a:prstGeom prst="line">
            <a:avLst/>
          </a:prstGeom>
          <a:noFill/>
          <a:ln w="15875">
            <a:solidFill>
              <a:srgbClr val="800080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4532" name="Line 7"/>
          <p:cNvSpPr>
            <a:spLocks noChangeShapeType="1"/>
          </p:cNvSpPr>
          <p:nvPr/>
        </p:nvSpPr>
        <p:spPr bwMode="auto">
          <a:xfrm rot="1200000" flipV="1">
            <a:off x="5526088" y="2479675"/>
            <a:ext cx="1152525" cy="803275"/>
          </a:xfrm>
          <a:prstGeom prst="line">
            <a:avLst/>
          </a:prstGeom>
          <a:noFill/>
          <a:ln w="15875">
            <a:solidFill>
              <a:srgbClr val="800080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4533" name="Text Box 8"/>
          <p:cNvSpPr txBox="1">
            <a:spLocks noChangeArrowheads="1"/>
          </p:cNvSpPr>
          <p:nvPr/>
        </p:nvSpPr>
        <p:spPr bwMode="auto">
          <a:xfrm rot="1200000">
            <a:off x="3451225" y="1484313"/>
            <a:ext cx="84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663300"/>
                </a:solidFill>
                <a:latin typeface="Times New Roman" pitchFamily="18" charset="0"/>
              </a:rPr>
              <a:t>89,1%</a:t>
            </a:r>
          </a:p>
        </p:txBody>
      </p:sp>
      <p:sp>
        <p:nvSpPr>
          <p:cNvPr id="64534" name="Text Box 9"/>
          <p:cNvSpPr txBox="1">
            <a:spLocks noChangeArrowheads="1"/>
          </p:cNvSpPr>
          <p:nvPr/>
        </p:nvSpPr>
        <p:spPr bwMode="auto">
          <a:xfrm rot="-1147356">
            <a:off x="5445125" y="1412875"/>
            <a:ext cx="925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663300"/>
                </a:solidFill>
                <a:latin typeface="Times New Roman" pitchFamily="18" charset="0"/>
              </a:rPr>
              <a:t>138,6</a:t>
            </a:r>
            <a:r>
              <a:rPr lang="ru-RU" sz="1200" b="1">
                <a:solidFill>
                  <a:srgbClr val="663300"/>
                </a:solidFill>
                <a:latin typeface="Times New Roman" pitchFamily="18" charset="0"/>
              </a:rPr>
              <a:t>%</a:t>
            </a:r>
          </a:p>
        </p:txBody>
      </p:sp>
      <p:sp>
        <p:nvSpPr>
          <p:cNvPr id="64535" name="Text Box 10"/>
          <p:cNvSpPr txBox="1">
            <a:spLocks noChangeArrowheads="1"/>
          </p:cNvSpPr>
          <p:nvPr/>
        </p:nvSpPr>
        <p:spPr bwMode="auto">
          <a:xfrm rot="1200000">
            <a:off x="3522663" y="2492375"/>
            <a:ext cx="796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6600CC"/>
                </a:solidFill>
                <a:latin typeface="Times New Roman" pitchFamily="18" charset="0"/>
              </a:rPr>
              <a:t>88,7%</a:t>
            </a:r>
          </a:p>
        </p:txBody>
      </p:sp>
      <p:sp>
        <p:nvSpPr>
          <p:cNvPr id="64536" name="Text Box 11"/>
          <p:cNvSpPr txBox="1">
            <a:spLocks noChangeArrowheads="1"/>
          </p:cNvSpPr>
          <p:nvPr/>
        </p:nvSpPr>
        <p:spPr bwMode="auto">
          <a:xfrm rot="-962238">
            <a:off x="5445125" y="2565400"/>
            <a:ext cx="85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6600CC"/>
                </a:solidFill>
                <a:latin typeface="Times New Roman" pitchFamily="18" charset="0"/>
              </a:rPr>
              <a:t>110,3%</a:t>
            </a:r>
          </a:p>
        </p:txBody>
      </p:sp>
      <p:sp>
        <p:nvSpPr>
          <p:cNvPr id="64537" name="Text Box 12"/>
          <p:cNvSpPr txBox="1">
            <a:spLocks noChangeArrowheads="1"/>
          </p:cNvSpPr>
          <p:nvPr/>
        </p:nvSpPr>
        <p:spPr bwMode="auto">
          <a:xfrm rot="1200000">
            <a:off x="6715125" y="4025900"/>
            <a:ext cx="84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6453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390525" y="404813"/>
            <a:ext cx="8134350" cy="1143000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99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Собственные доходы консолидированного и районного  бюджетов Аксайского района</a:t>
            </a:r>
          </a:p>
        </p:txBody>
      </p:sp>
      <p:sp>
        <p:nvSpPr>
          <p:cNvPr id="67602" name="Text Box 3"/>
          <p:cNvSpPr txBox="1">
            <a:spLocks noChangeArrowheads="1"/>
          </p:cNvSpPr>
          <p:nvPr/>
        </p:nvSpPr>
        <p:spPr bwMode="auto">
          <a:xfrm>
            <a:off x="7364413" y="1268413"/>
            <a:ext cx="1185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млн.рублей</a:t>
            </a:r>
          </a:p>
        </p:txBody>
      </p:sp>
      <p:graphicFrame>
        <p:nvGraphicFramePr>
          <p:cNvPr id="67600" name="Object 16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503238" y="1412875"/>
          <a:ext cx="8534400" cy="5178425"/>
        </p:xfrm>
        <a:graphic>
          <a:graphicData uri="http://schemas.openxmlformats.org/presentationml/2006/ole">
            <p:oleObj spid="_x0000_s67600" name="Диаграмма" r:id="rId4" imgW="8686800" imgH="5210104" progId="MSGraph.Chart.8">
              <p:embed followColorScheme="full"/>
            </p:oleObj>
          </a:graphicData>
        </a:graphic>
      </p:graphicFrame>
      <p:pic>
        <p:nvPicPr>
          <p:cNvPr id="676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b="1" smtClean="0">
                <a:solidFill>
                  <a:srgbClr val="0000CC"/>
                </a:solidFill>
              </a:rPr>
              <a:t>Структура собственных доходов бюджета Аксайского района в 201</a:t>
            </a:r>
            <a:r>
              <a:rPr lang="en-US" sz="2900" b="1" smtClean="0">
                <a:solidFill>
                  <a:srgbClr val="0000CC"/>
                </a:solidFill>
              </a:rPr>
              <a:t>5</a:t>
            </a:r>
            <a:r>
              <a:rPr lang="ru-RU" sz="2900" b="1" smtClean="0">
                <a:solidFill>
                  <a:srgbClr val="0000CC"/>
                </a:solidFill>
              </a:rPr>
              <a:t> году</a:t>
            </a:r>
          </a:p>
        </p:txBody>
      </p:sp>
      <p:graphicFrame>
        <p:nvGraphicFramePr>
          <p:cNvPr id="74761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177800" y="1052513"/>
          <a:ext cx="8685213" cy="5561012"/>
        </p:xfrm>
        <a:graphic>
          <a:graphicData uri="http://schemas.openxmlformats.org/presentationml/2006/ole">
            <p:oleObj spid="_x0000_s74761" name="Диаграмма" r:id="rId4" imgW="8639144" imgH="5591064" progId="MSGraph.Chart.8">
              <p:embed followColorScheme="full"/>
            </p:oleObj>
          </a:graphicData>
        </a:graphic>
      </p:graphicFrame>
      <p:pic>
        <p:nvPicPr>
          <p:cNvPr id="7476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6" name="Rectangle 2"/>
          <p:cNvSpPr>
            <a:spLocks noGrp="1"/>
          </p:cNvSpPr>
          <p:nvPr>
            <p:ph type="title"/>
          </p:nvPr>
        </p:nvSpPr>
        <p:spPr>
          <a:xfrm>
            <a:off x="198438" y="260350"/>
            <a:ext cx="7954962" cy="1143000"/>
          </a:xfrm>
        </p:spPr>
        <p:txBody>
          <a:bodyPr/>
          <a:lstStyle/>
          <a:p>
            <a:r>
              <a:rPr lang="ru-RU" sz="2400" b="1" smtClean="0">
                <a:solidFill>
                  <a:srgbClr val="006600"/>
                </a:solidFill>
              </a:rPr>
              <a:t>Динамика поступлений налога на доходы физических лиц в бюджет Аксайского района</a:t>
            </a:r>
          </a:p>
        </p:txBody>
      </p:sp>
      <p:graphicFrame>
        <p:nvGraphicFramePr>
          <p:cNvPr id="71695" name="Object 15"/>
          <p:cNvGraphicFramePr>
            <a:graphicFrameLocks noGrp="1" noChangeAspect="1"/>
          </p:cNvGraphicFramePr>
          <p:nvPr>
            <p:ph idx="1"/>
          </p:nvPr>
        </p:nvGraphicFramePr>
        <p:xfrm>
          <a:off x="342900" y="1341438"/>
          <a:ext cx="7756525" cy="5227637"/>
        </p:xfrm>
        <a:graphic>
          <a:graphicData uri="http://schemas.openxmlformats.org/presentationml/2006/ole">
            <p:oleObj spid="_x0000_s71695" name="Диаграмма" r:id="rId4" imgW="6096000" imgH="4067104" progId="MSGraph.Chart.8">
              <p:embed followColorScheme="full"/>
            </p:oleObj>
          </a:graphicData>
        </a:graphic>
      </p:graphicFrame>
      <p:sp>
        <p:nvSpPr>
          <p:cNvPr id="71697" name="Text Box 4"/>
          <p:cNvSpPr txBox="1">
            <a:spLocks noChangeArrowheads="1"/>
          </p:cNvSpPr>
          <p:nvPr/>
        </p:nvSpPr>
        <p:spPr bwMode="auto">
          <a:xfrm>
            <a:off x="463550" y="2133600"/>
            <a:ext cx="1101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latin typeface="Times New Roman" pitchFamily="18" charset="0"/>
              </a:rPr>
              <a:t>(млн. рублей)</a:t>
            </a:r>
          </a:p>
        </p:txBody>
      </p:sp>
      <p:pic>
        <p:nvPicPr>
          <p:cNvPr id="7169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4" name="Rectangle 2"/>
          <p:cNvSpPr>
            <a:spLocks noGrp="1"/>
          </p:cNvSpPr>
          <p:nvPr>
            <p:ph type="title"/>
          </p:nvPr>
        </p:nvSpPr>
        <p:spPr>
          <a:xfrm>
            <a:off x="0" y="260350"/>
            <a:ext cx="8132763" cy="1143000"/>
          </a:xfrm>
        </p:spPr>
        <p:txBody>
          <a:bodyPr/>
          <a:lstStyle/>
          <a:p>
            <a:r>
              <a:rPr lang="ru-RU" sz="2000" b="1" smtClean="0">
                <a:solidFill>
                  <a:srgbClr val="9900FF"/>
                </a:solidFill>
              </a:rPr>
              <a:t>Динамика поступлений налога, взимаемого в связи с применением упрощенной системы налогообложения, </a:t>
            </a:r>
            <a:br>
              <a:rPr lang="ru-RU" sz="2000" b="1" smtClean="0">
                <a:solidFill>
                  <a:srgbClr val="9900FF"/>
                </a:solidFill>
              </a:rPr>
            </a:br>
            <a:r>
              <a:rPr lang="ru-RU" sz="2000" b="1" smtClean="0">
                <a:solidFill>
                  <a:srgbClr val="9900FF"/>
                </a:solidFill>
              </a:rPr>
              <a:t>в бюджет Аксайского района</a:t>
            </a:r>
          </a:p>
        </p:txBody>
      </p:sp>
      <p:graphicFrame>
        <p:nvGraphicFramePr>
          <p:cNvPr id="73743" name="Object 15"/>
          <p:cNvGraphicFramePr>
            <a:graphicFrameLocks noGrp="1" noChangeAspect="1"/>
          </p:cNvGraphicFramePr>
          <p:nvPr>
            <p:ph idx="1"/>
          </p:nvPr>
        </p:nvGraphicFramePr>
        <p:xfrm>
          <a:off x="533400" y="1557338"/>
          <a:ext cx="7939088" cy="4589462"/>
        </p:xfrm>
        <a:graphic>
          <a:graphicData uri="http://schemas.openxmlformats.org/presentationml/2006/ole">
            <p:oleObj spid="_x0000_s73743" name="Диаграмма" r:id="rId4" imgW="8067604" imgH="4610100" progId="MSGraph.Chart.8">
              <p:embed followColorScheme="full"/>
            </p:oleObj>
          </a:graphicData>
        </a:graphic>
      </p:graphicFrame>
      <p:sp>
        <p:nvSpPr>
          <p:cNvPr id="73745" name="Text Box 4"/>
          <p:cNvSpPr txBox="1">
            <a:spLocks noChangeArrowheads="1"/>
          </p:cNvSpPr>
          <p:nvPr/>
        </p:nvSpPr>
        <p:spPr bwMode="auto">
          <a:xfrm>
            <a:off x="746125" y="1484313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Times New Roman" pitchFamily="18" charset="0"/>
              </a:rPr>
              <a:t>млн. рублей</a:t>
            </a:r>
          </a:p>
        </p:txBody>
      </p:sp>
      <p:pic>
        <p:nvPicPr>
          <p:cNvPr id="7374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1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9025" y="3429000"/>
            <a:ext cx="31146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71723"/>
          <p:cNvSpPr>
            <a:spLocks noChangeArrowheads="1"/>
          </p:cNvSpPr>
          <p:nvPr/>
        </p:nvSpPr>
        <p:spPr bwMode="auto">
          <a:xfrm>
            <a:off x="2935288" y="4076700"/>
            <a:ext cx="2016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 i="1" u="sng">
                <a:latin typeface="Trebuchet MS" pitchFamily="34" charset="0"/>
              </a:rPr>
              <a:t>Приоритизация</a:t>
            </a:r>
            <a:endParaRPr lang="ru-RU"/>
          </a:p>
        </p:txBody>
      </p:sp>
      <p:sp>
        <p:nvSpPr>
          <p:cNvPr id="80900" name="Rectangle 3201"/>
          <p:cNvSpPr>
            <a:spLocks noChangeArrowheads="1"/>
          </p:cNvSpPr>
          <p:nvPr/>
        </p:nvSpPr>
        <p:spPr bwMode="auto">
          <a:xfrm>
            <a:off x="5511800" y="4297363"/>
            <a:ext cx="103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 i="1">
                <a:latin typeface="Trebuchet MS" pitchFamily="34" charset="0"/>
              </a:rPr>
              <a:t> </a:t>
            </a:r>
            <a:endParaRPr lang="ru-RU"/>
          </a:p>
        </p:txBody>
      </p:sp>
      <p:sp>
        <p:nvSpPr>
          <p:cNvPr id="80901" name="Rectangle 71726"/>
          <p:cNvSpPr>
            <a:spLocks noChangeArrowheads="1"/>
          </p:cNvSpPr>
          <p:nvPr/>
        </p:nvSpPr>
        <p:spPr bwMode="auto">
          <a:xfrm>
            <a:off x="5097463" y="4562475"/>
            <a:ext cx="101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 i="1">
                <a:latin typeface="Trebuchet MS" pitchFamily="34" charset="0"/>
              </a:rPr>
              <a:t> </a:t>
            </a:r>
            <a:endParaRPr lang="ru-RU"/>
          </a:p>
        </p:txBody>
      </p:sp>
      <p:sp>
        <p:nvSpPr>
          <p:cNvPr id="80902" name="Rectangle 71725"/>
          <p:cNvSpPr>
            <a:spLocks noChangeArrowheads="1"/>
          </p:cNvSpPr>
          <p:nvPr/>
        </p:nvSpPr>
        <p:spPr bwMode="auto">
          <a:xfrm>
            <a:off x="3294063" y="4437063"/>
            <a:ext cx="12160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 i="1" u="sng">
                <a:latin typeface="Trebuchet MS" pitchFamily="34" charset="0"/>
              </a:rPr>
              <a:t>расходов</a:t>
            </a:r>
            <a:endParaRPr lang="ru-RU"/>
          </a:p>
        </p:txBody>
      </p:sp>
      <p:sp>
        <p:nvSpPr>
          <p:cNvPr id="80903" name="Rectangle 71729"/>
          <p:cNvSpPr>
            <a:spLocks noChangeArrowheads="1"/>
          </p:cNvSpPr>
          <p:nvPr/>
        </p:nvSpPr>
        <p:spPr bwMode="auto">
          <a:xfrm>
            <a:off x="5272088" y="4829175"/>
            <a:ext cx="101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 i="1">
                <a:latin typeface="Trebuchet MS" pitchFamily="34" charset="0"/>
              </a:rPr>
              <a:t> </a:t>
            </a:r>
            <a:endParaRPr lang="ru-RU"/>
          </a:p>
        </p:txBody>
      </p:sp>
      <p:sp>
        <p:nvSpPr>
          <p:cNvPr id="80904" name="Rectangle 71727"/>
          <p:cNvSpPr>
            <a:spLocks noChangeArrowheads="1"/>
          </p:cNvSpPr>
          <p:nvPr/>
        </p:nvSpPr>
        <p:spPr bwMode="auto">
          <a:xfrm>
            <a:off x="3775075" y="4829175"/>
            <a:ext cx="19923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0905" name="Rectangle 71754"/>
          <p:cNvSpPr>
            <a:spLocks noChangeArrowheads="1"/>
          </p:cNvSpPr>
          <p:nvPr/>
        </p:nvSpPr>
        <p:spPr bwMode="auto">
          <a:xfrm>
            <a:off x="3222625" y="4797425"/>
            <a:ext cx="1295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 i="1" u="sng">
                <a:latin typeface="Trebuchet MS" pitchFamily="34" charset="0"/>
              </a:rPr>
              <a:t>бюджета</a:t>
            </a:r>
            <a:endParaRPr lang="ru-RU"/>
          </a:p>
        </p:txBody>
      </p:sp>
      <p:sp>
        <p:nvSpPr>
          <p:cNvPr id="80906" name="Rectangle 3208"/>
          <p:cNvSpPr>
            <a:spLocks noChangeArrowheads="1"/>
          </p:cNvSpPr>
          <p:nvPr/>
        </p:nvSpPr>
        <p:spPr bwMode="auto">
          <a:xfrm>
            <a:off x="5122863" y="5094288"/>
            <a:ext cx="101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>
                <a:latin typeface="Trebuchet MS" pitchFamily="34" charset="0"/>
              </a:rPr>
              <a:t> </a:t>
            </a:r>
            <a:endParaRPr lang="ru-RU"/>
          </a:p>
        </p:txBody>
      </p:sp>
      <p:pic>
        <p:nvPicPr>
          <p:cNvPr id="80907" name="Picture 32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18275">
            <a:off x="3582988" y="2349500"/>
            <a:ext cx="8096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8" name="Picture 32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2488" y="692150"/>
            <a:ext cx="324802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9" name="Rectangle 3213"/>
          <p:cNvSpPr>
            <a:spLocks noChangeArrowheads="1"/>
          </p:cNvSpPr>
          <p:nvPr/>
        </p:nvSpPr>
        <p:spPr bwMode="auto">
          <a:xfrm>
            <a:off x="5094288" y="836613"/>
            <a:ext cx="2951162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Улучшение условий жизни и </a:t>
            </a:r>
            <a:endParaRPr lang="ru-RU"/>
          </a:p>
        </p:txBody>
      </p:sp>
      <p:sp>
        <p:nvSpPr>
          <p:cNvPr id="80910" name="Rectangle 3214"/>
          <p:cNvSpPr>
            <a:spLocks noChangeArrowheads="1"/>
          </p:cNvSpPr>
          <p:nvPr/>
        </p:nvSpPr>
        <p:spPr bwMode="auto">
          <a:xfrm>
            <a:off x="5167313" y="1125538"/>
            <a:ext cx="266382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самочувствия населения </a:t>
            </a:r>
            <a:endParaRPr lang="ru-RU"/>
          </a:p>
        </p:txBody>
      </p:sp>
      <p:sp>
        <p:nvSpPr>
          <p:cNvPr id="80911" name="Rectangle 3215"/>
          <p:cNvSpPr>
            <a:spLocks noChangeArrowheads="1"/>
          </p:cNvSpPr>
          <p:nvPr/>
        </p:nvSpPr>
        <p:spPr bwMode="auto">
          <a:xfrm>
            <a:off x="5454650" y="1341438"/>
            <a:ext cx="20097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Аксайского района, </a:t>
            </a:r>
            <a:endParaRPr lang="ru-RU"/>
          </a:p>
        </p:txBody>
      </p:sp>
      <p:sp>
        <p:nvSpPr>
          <p:cNvPr id="80912" name="Rectangle 3216"/>
          <p:cNvSpPr>
            <a:spLocks noChangeArrowheads="1"/>
          </p:cNvSpPr>
          <p:nvPr/>
        </p:nvSpPr>
        <p:spPr bwMode="auto">
          <a:xfrm>
            <a:off x="5238750" y="1557338"/>
            <a:ext cx="237648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выполнение социальных </a:t>
            </a:r>
            <a:endParaRPr lang="ru-RU"/>
          </a:p>
        </p:txBody>
      </p:sp>
      <p:sp>
        <p:nvSpPr>
          <p:cNvPr id="80913" name="Rectangle 3217"/>
          <p:cNvSpPr>
            <a:spLocks noChangeArrowheads="1"/>
          </p:cNvSpPr>
          <p:nvPr/>
        </p:nvSpPr>
        <p:spPr bwMode="auto">
          <a:xfrm>
            <a:off x="5383213" y="1773238"/>
            <a:ext cx="216058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обязательств перед </a:t>
            </a:r>
            <a:endParaRPr lang="ru-RU"/>
          </a:p>
        </p:txBody>
      </p:sp>
      <p:sp>
        <p:nvSpPr>
          <p:cNvPr id="80914" name="Rectangle 3218"/>
          <p:cNvSpPr>
            <a:spLocks noChangeArrowheads="1"/>
          </p:cNvSpPr>
          <p:nvPr/>
        </p:nvSpPr>
        <p:spPr bwMode="auto">
          <a:xfrm>
            <a:off x="4951413" y="1989138"/>
            <a:ext cx="280828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гражданами, предоставление </a:t>
            </a:r>
            <a:endParaRPr lang="ru-RU"/>
          </a:p>
        </p:txBody>
      </p:sp>
      <p:sp>
        <p:nvSpPr>
          <p:cNvPr id="80915" name="Rectangle 3219"/>
          <p:cNvSpPr>
            <a:spLocks noChangeArrowheads="1"/>
          </p:cNvSpPr>
          <p:nvPr/>
        </p:nvSpPr>
        <p:spPr bwMode="auto">
          <a:xfrm>
            <a:off x="5743575" y="2205038"/>
            <a:ext cx="15113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качественных </a:t>
            </a:r>
            <a:endParaRPr lang="ru-RU"/>
          </a:p>
        </p:txBody>
      </p:sp>
      <p:sp>
        <p:nvSpPr>
          <p:cNvPr id="80916" name="Rectangle 3220"/>
          <p:cNvSpPr>
            <a:spLocks noChangeArrowheads="1"/>
          </p:cNvSpPr>
          <p:nvPr/>
        </p:nvSpPr>
        <p:spPr bwMode="auto">
          <a:xfrm>
            <a:off x="5454650" y="2420938"/>
            <a:ext cx="237648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государственных и муниципальных услуг</a:t>
            </a:r>
            <a:endParaRPr lang="ru-RU"/>
          </a:p>
        </p:txBody>
      </p:sp>
      <p:sp>
        <p:nvSpPr>
          <p:cNvPr id="80917" name="Rectangle 3221"/>
          <p:cNvSpPr>
            <a:spLocks noChangeArrowheads="1"/>
          </p:cNvSpPr>
          <p:nvPr/>
        </p:nvSpPr>
        <p:spPr bwMode="auto">
          <a:xfrm>
            <a:off x="5673725" y="2128838"/>
            <a:ext cx="6667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 </a:t>
            </a:r>
            <a:endParaRPr lang="ru-RU"/>
          </a:p>
        </p:txBody>
      </p:sp>
      <p:pic>
        <p:nvPicPr>
          <p:cNvPr id="80918" name="Picture 32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6500" y="3357563"/>
            <a:ext cx="1200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9" name="Picture 32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" y="549275"/>
            <a:ext cx="2951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20" name="Rectangle 3226"/>
          <p:cNvSpPr>
            <a:spLocks noChangeArrowheads="1"/>
          </p:cNvSpPr>
          <p:nvPr/>
        </p:nvSpPr>
        <p:spPr bwMode="auto">
          <a:xfrm>
            <a:off x="630238" y="765175"/>
            <a:ext cx="20891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 i="1"/>
              <a:t>Реализация Указов </a:t>
            </a:r>
            <a:endParaRPr lang="ru-RU"/>
          </a:p>
        </p:txBody>
      </p:sp>
      <p:sp>
        <p:nvSpPr>
          <p:cNvPr id="80921" name="Rectangle 3227"/>
          <p:cNvSpPr>
            <a:spLocks noChangeArrowheads="1"/>
          </p:cNvSpPr>
          <p:nvPr/>
        </p:nvSpPr>
        <p:spPr bwMode="auto">
          <a:xfrm>
            <a:off x="990600" y="981075"/>
            <a:ext cx="151288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 i="1"/>
              <a:t>Президента </a:t>
            </a:r>
            <a:endParaRPr lang="ru-RU"/>
          </a:p>
        </p:txBody>
      </p:sp>
      <p:sp>
        <p:nvSpPr>
          <p:cNvPr id="80922" name="Rectangle 3228"/>
          <p:cNvSpPr>
            <a:spLocks noChangeArrowheads="1"/>
          </p:cNvSpPr>
          <p:nvPr/>
        </p:nvSpPr>
        <p:spPr bwMode="auto">
          <a:xfrm>
            <a:off x="990600" y="1196975"/>
            <a:ext cx="143986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 i="1"/>
              <a:t>Российской </a:t>
            </a:r>
            <a:endParaRPr lang="ru-RU"/>
          </a:p>
        </p:txBody>
      </p:sp>
      <p:sp>
        <p:nvSpPr>
          <p:cNvPr id="80923" name="Rectangle 3229"/>
          <p:cNvSpPr>
            <a:spLocks noChangeArrowheads="1"/>
          </p:cNvSpPr>
          <p:nvPr/>
        </p:nvSpPr>
        <p:spPr bwMode="auto">
          <a:xfrm>
            <a:off x="990600" y="1412875"/>
            <a:ext cx="1223963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 i="1"/>
              <a:t>Федерации</a:t>
            </a:r>
            <a:endParaRPr lang="ru-RU"/>
          </a:p>
        </p:txBody>
      </p:sp>
      <p:sp>
        <p:nvSpPr>
          <p:cNvPr id="80924" name="Rectangle 3230"/>
          <p:cNvSpPr>
            <a:spLocks noChangeArrowheads="1"/>
          </p:cNvSpPr>
          <p:nvPr/>
        </p:nvSpPr>
        <p:spPr bwMode="auto">
          <a:xfrm>
            <a:off x="701675" y="1773238"/>
            <a:ext cx="20161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 i="1"/>
              <a:t>от 7 мая 2012 года, </a:t>
            </a:r>
            <a:endParaRPr lang="ru-RU"/>
          </a:p>
        </p:txBody>
      </p:sp>
      <p:sp>
        <p:nvSpPr>
          <p:cNvPr id="80925" name="Rectangle 71722"/>
          <p:cNvSpPr>
            <a:spLocks noChangeArrowheads="1"/>
          </p:cNvSpPr>
          <p:nvPr/>
        </p:nvSpPr>
        <p:spPr bwMode="auto">
          <a:xfrm>
            <a:off x="630238" y="2060575"/>
            <a:ext cx="26638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 i="1"/>
              <a:t> от 1 июня 2012 №761, </a:t>
            </a:r>
            <a:endParaRPr lang="ru-RU"/>
          </a:p>
        </p:txBody>
      </p:sp>
      <p:sp>
        <p:nvSpPr>
          <p:cNvPr id="80926" name="Rectangle 3232"/>
          <p:cNvSpPr>
            <a:spLocks noChangeArrowheads="1"/>
          </p:cNvSpPr>
          <p:nvPr/>
        </p:nvSpPr>
        <p:spPr bwMode="auto">
          <a:xfrm>
            <a:off x="701675" y="2349500"/>
            <a:ext cx="20891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 i="1"/>
              <a:t>от 28 декабря 2012 </a:t>
            </a:r>
            <a:endParaRPr lang="ru-RU"/>
          </a:p>
        </p:txBody>
      </p:sp>
      <p:sp>
        <p:nvSpPr>
          <p:cNvPr id="80927" name="Rectangle 3233"/>
          <p:cNvSpPr>
            <a:spLocks noChangeArrowheads="1"/>
          </p:cNvSpPr>
          <p:nvPr/>
        </p:nvSpPr>
        <p:spPr bwMode="auto">
          <a:xfrm>
            <a:off x="1277938" y="2636838"/>
            <a:ext cx="9080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 b="1" i="1"/>
              <a:t>№1688</a:t>
            </a:r>
            <a:endParaRPr lang="ru-RU"/>
          </a:p>
        </p:txBody>
      </p:sp>
      <p:sp>
        <p:nvSpPr>
          <p:cNvPr id="80928" name="Rectangle 3234"/>
          <p:cNvSpPr>
            <a:spLocks noChangeArrowheads="1"/>
          </p:cNvSpPr>
          <p:nvPr/>
        </p:nvSpPr>
        <p:spPr bwMode="auto">
          <a:xfrm>
            <a:off x="1836738" y="2646363"/>
            <a:ext cx="74612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/>
              <a:t> </a:t>
            </a:r>
            <a:endParaRPr lang="ru-RU"/>
          </a:p>
        </p:txBody>
      </p:sp>
      <p:sp>
        <p:nvSpPr>
          <p:cNvPr id="80929" name="Rectangle 3244"/>
          <p:cNvSpPr>
            <a:spLocks noChangeArrowheads="1"/>
          </p:cNvSpPr>
          <p:nvPr/>
        </p:nvSpPr>
        <p:spPr bwMode="auto">
          <a:xfrm>
            <a:off x="8758238" y="2570163"/>
            <a:ext cx="7461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600"/>
              <a:t> </a:t>
            </a:r>
            <a:endParaRPr lang="ru-RU"/>
          </a:p>
        </p:txBody>
      </p:sp>
      <p:sp>
        <p:nvSpPr>
          <p:cNvPr id="80930" name="Rectangle 3250"/>
          <p:cNvSpPr>
            <a:spLocks noChangeArrowheads="1"/>
          </p:cNvSpPr>
          <p:nvPr/>
        </p:nvSpPr>
        <p:spPr bwMode="auto">
          <a:xfrm>
            <a:off x="2006600" y="4100513"/>
            <a:ext cx="131763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0931" name="Rectangle 3251"/>
          <p:cNvSpPr>
            <a:spLocks noChangeArrowheads="1"/>
          </p:cNvSpPr>
          <p:nvPr/>
        </p:nvSpPr>
        <p:spPr bwMode="auto">
          <a:xfrm>
            <a:off x="2106613" y="4068763"/>
            <a:ext cx="65087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 </a:t>
            </a:r>
            <a:endParaRPr lang="ru-RU"/>
          </a:p>
        </p:txBody>
      </p:sp>
      <p:sp>
        <p:nvSpPr>
          <p:cNvPr id="80932" name="Rectangle 3260"/>
          <p:cNvSpPr>
            <a:spLocks noChangeArrowheads="1"/>
          </p:cNvSpPr>
          <p:nvPr/>
        </p:nvSpPr>
        <p:spPr bwMode="auto">
          <a:xfrm>
            <a:off x="1654175" y="5541963"/>
            <a:ext cx="6508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 </a:t>
            </a:r>
            <a:endParaRPr lang="ru-RU"/>
          </a:p>
        </p:txBody>
      </p:sp>
      <p:pic>
        <p:nvPicPr>
          <p:cNvPr id="80933" name="Picture 326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54650" y="4652963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34" name="Picture 10555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18250" y="3933825"/>
            <a:ext cx="24050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35" name="Rectangle 3265"/>
          <p:cNvSpPr>
            <a:spLocks noChangeArrowheads="1"/>
          </p:cNvSpPr>
          <p:nvPr/>
        </p:nvSpPr>
        <p:spPr bwMode="auto">
          <a:xfrm>
            <a:off x="7038975" y="4076700"/>
            <a:ext cx="11525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Экономное </a:t>
            </a:r>
            <a:endParaRPr lang="ru-RU"/>
          </a:p>
        </p:txBody>
      </p:sp>
      <p:sp>
        <p:nvSpPr>
          <p:cNvPr id="80936" name="Rectangle 3266"/>
          <p:cNvSpPr>
            <a:spLocks noChangeArrowheads="1"/>
          </p:cNvSpPr>
          <p:nvPr/>
        </p:nvSpPr>
        <p:spPr bwMode="auto">
          <a:xfrm>
            <a:off x="6462713" y="4365625"/>
            <a:ext cx="219868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расходование средств </a:t>
            </a:r>
            <a:endParaRPr lang="ru-RU"/>
          </a:p>
        </p:txBody>
      </p:sp>
      <p:sp>
        <p:nvSpPr>
          <p:cNvPr id="80937" name="Rectangle 3267"/>
          <p:cNvSpPr>
            <a:spLocks noChangeArrowheads="1"/>
          </p:cNvSpPr>
          <p:nvPr/>
        </p:nvSpPr>
        <p:spPr bwMode="auto">
          <a:xfrm>
            <a:off x="6823075" y="4581525"/>
            <a:ext cx="155257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на содержание </a:t>
            </a:r>
            <a:endParaRPr lang="ru-RU"/>
          </a:p>
        </p:txBody>
      </p:sp>
      <p:sp>
        <p:nvSpPr>
          <p:cNvPr id="80938" name="Rectangle 3268"/>
          <p:cNvSpPr>
            <a:spLocks noChangeArrowheads="1"/>
          </p:cNvSpPr>
          <p:nvPr/>
        </p:nvSpPr>
        <p:spPr bwMode="auto">
          <a:xfrm>
            <a:off x="6535738" y="4868863"/>
            <a:ext cx="21494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аппарата управления </a:t>
            </a:r>
            <a:endParaRPr lang="ru-RU"/>
          </a:p>
        </p:txBody>
      </p:sp>
      <p:sp>
        <p:nvSpPr>
          <p:cNvPr id="80939" name="Rectangle 3269"/>
          <p:cNvSpPr>
            <a:spLocks noChangeArrowheads="1"/>
          </p:cNvSpPr>
          <p:nvPr/>
        </p:nvSpPr>
        <p:spPr bwMode="auto">
          <a:xfrm>
            <a:off x="7110413" y="5084763"/>
            <a:ext cx="936625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органов </a:t>
            </a:r>
            <a:endParaRPr lang="ru-RU"/>
          </a:p>
        </p:txBody>
      </p:sp>
      <p:sp>
        <p:nvSpPr>
          <p:cNvPr id="80940" name="Rectangle 3270"/>
          <p:cNvSpPr>
            <a:spLocks noChangeArrowheads="1"/>
          </p:cNvSpPr>
          <p:nvPr/>
        </p:nvSpPr>
        <p:spPr bwMode="auto">
          <a:xfrm>
            <a:off x="7038975" y="5300663"/>
            <a:ext cx="1081088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местного</a:t>
            </a:r>
            <a:endParaRPr lang="ru-RU"/>
          </a:p>
        </p:txBody>
      </p:sp>
      <p:sp>
        <p:nvSpPr>
          <p:cNvPr id="80941" name="Rectangle 3271"/>
          <p:cNvSpPr>
            <a:spLocks noChangeArrowheads="1"/>
          </p:cNvSpPr>
          <p:nvPr/>
        </p:nvSpPr>
        <p:spPr bwMode="auto">
          <a:xfrm>
            <a:off x="6751638" y="5516563"/>
            <a:ext cx="15033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 i="1"/>
              <a:t>самоуправления</a:t>
            </a:r>
            <a:endParaRPr lang="ru-RU"/>
          </a:p>
        </p:txBody>
      </p:sp>
      <p:sp>
        <p:nvSpPr>
          <p:cNvPr id="80942" name="Rectangle 71754"/>
          <p:cNvSpPr>
            <a:spLocks noChangeArrowheads="1"/>
          </p:cNvSpPr>
          <p:nvPr/>
        </p:nvSpPr>
        <p:spPr bwMode="auto">
          <a:xfrm>
            <a:off x="3151188" y="5157788"/>
            <a:ext cx="1511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 i="1" u="sng">
                <a:latin typeface="Trebuchet MS" pitchFamily="34" charset="0"/>
              </a:rPr>
              <a:t>Аксайского</a:t>
            </a:r>
            <a:endParaRPr lang="ru-RU"/>
          </a:p>
        </p:txBody>
      </p:sp>
      <p:sp>
        <p:nvSpPr>
          <p:cNvPr id="80943" name="Rectangle 71754"/>
          <p:cNvSpPr>
            <a:spLocks noChangeArrowheads="1"/>
          </p:cNvSpPr>
          <p:nvPr/>
        </p:nvSpPr>
        <p:spPr bwMode="auto">
          <a:xfrm>
            <a:off x="3367088" y="5445125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000" b="1" i="1" u="sng">
                <a:latin typeface="Trebuchet MS" pitchFamily="34" charset="0"/>
              </a:rPr>
              <a:t>района</a:t>
            </a:r>
            <a:endParaRPr lang="ru-RU"/>
          </a:p>
        </p:txBody>
      </p:sp>
      <p:pic>
        <p:nvPicPr>
          <p:cNvPr id="8094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8013" y="0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68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3413" y="760413"/>
            <a:ext cx="5826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Rectangle 6801"/>
          <p:cNvSpPr>
            <a:spLocks noChangeArrowheads="1"/>
          </p:cNvSpPr>
          <p:nvPr/>
        </p:nvSpPr>
        <p:spPr bwMode="auto">
          <a:xfrm>
            <a:off x="774700" y="260350"/>
            <a:ext cx="74882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800" b="1">
                <a:solidFill>
                  <a:srgbClr val="0070C0"/>
                </a:solidFill>
                <a:latin typeface="Trebuchet MS" pitchFamily="34" charset="0"/>
              </a:rPr>
              <a:t>     Структура муниципальных программ </a:t>
            </a:r>
            <a:endParaRPr lang="ru-RU"/>
          </a:p>
        </p:txBody>
      </p:sp>
      <p:sp>
        <p:nvSpPr>
          <p:cNvPr id="81923" name="Rectangle 6802"/>
          <p:cNvSpPr>
            <a:spLocks noChangeArrowheads="1"/>
          </p:cNvSpPr>
          <p:nvPr/>
        </p:nvSpPr>
        <p:spPr bwMode="auto">
          <a:xfrm>
            <a:off x="774700" y="765175"/>
            <a:ext cx="74358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 sz="2800" b="1">
                <a:solidFill>
                  <a:srgbClr val="0070C0"/>
                </a:solidFill>
                <a:latin typeface="Trebuchet MS" pitchFamily="34" charset="0"/>
              </a:rPr>
              <a:t>Аксайского района на 2015 год</a:t>
            </a:r>
            <a:endParaRPr lang="ru-RU"/>
          </a:p>
        </p:txBody>
      </p:sp>
      <p:sp>
        <p:nvSpPr>
          <p:cNvPr id="81924" name="Rectangle 6803"/>
          <p:cNvSpPr>
            <a:spLocks noChangeArrowheads="1"/>
          </p:cNvSpPr>
          <p:nvPr/>
        </p:nvSpPr>
        <p:spPr bwMode="auto">
          <a:xfrm>
            <a:off x="7207250" y="958850"/>
            <a:ext cx="1428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800" b="1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ru-RU"/>
          </a:p>
        </p:txBody>
      </p:sp>
      <p:pic>
        <p:nvPicPr>
          <p:cNvPr id="81925" name="Picture 68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" y="1125538"/>
            <a:ext cx="7991475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Shape 6807"/>
          <p:cNvSpPr>
            <a:spLocks/>
          </p:cNvSpPr>
          <p:nvPr/>
        </p:nvSpPr>
        <p:spPr bwMode="auto">
          <a:xfrm>
            <a:off x="990600" y="1484313"/>
            <a:ext cx="7131050" cy="5040312"/>
          </a:xfrm>
          <a:custGeom>
            <a:avLst/>
            <a:gdLst>
              <a:gd name="T0" fmla="*/ 3583883 w 7128891"/>
              <a:gd name="T1" fmla="*/ 0 h 5040593"/>
              <a:gd name="T2" fmla="*/ 5563271 w 7128891"/>
              <a:gd name="T3" fmla="*/ 0 h 5040593"/>
              <a:gd name="T4" fmla="*/ 7167877 w 7128891"/>
              <a:gd name="T5" fmla="*/ 1127261 h 5040593"/>
              <a:gd name="T6" fmla="*/ 7167877 w 7128891"/>
              <a:gd name="T7" fmla="*/ 2517794 h 5040593"/>
              <a:gd name="T8" fmla="*/ 7167877 w 7128891"/>
              <a:gd name="T9" fmla="*/ 3908298 h 5040593"/>
              <a:gd name="T10" fmla="*/ 5563271 w 7128891"/>
              <a:gd name="T11" fmla="*/ 5035552 h 5040593"/>
              <a:gd name="T12" fmla="*/ 3583883 w 7128891"/>
              <a:gd name="T13" fmla="*/ 5035552 h 5040593"/>
              <a:gd name="T14" fmla="*/ 1604617 w 7128891"/>
              <a:gd name="T15" fmla="*/ 5035552 h 5040593"/>
              <a:gd name="T16" fmla="*/ 0 w 7128891"/>
              <a:gd name="T17" fmla="*/ 3908298 h 5040593"/>
              <a:gd name="T18" fmla="*/ 0 w 7128891"/>
              <a:gd name="T19" fmla="*/ 2517794 h 5040593"/>
              <a:gd name="T20" fmla="*/ 0 w 7128891"/>
              <a:gd name="T21" fmla="*/ 1127261 h 5040593"/>
              <a:gd name="T22" fmla="*/ 1604617 w 7128891"/>
              <a:gd name="T23" fmla="*/ 0 h 5040593"/>
              <a:gd name="T24" fmla="*/ 3583883 w 7128891"/>
              <a:gd name="T25" fmla="*/ 0 h 50405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128891"/>
              <a:gd name="T40" fmla="*/ 0 h 5040593"/>
              <a:gd name="T41" fmla="*/ 7128891 w 7128891"/>
              <a:gd name="T42" fmla="*/ 5040593 h 50405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128891" h="5040593">
                <a:moveTo>
                  <a:pt x="3564382" y="0"/>
                </a:moveTo>
                <a:cubicBezTo>
                  <a:pt x="5533009" y="0"/>
                  <a:pt x="7128891" y="1128395"/>
                  <a:pt x="7128891" y="2520315"/>
                </a:cubicBezTo>
                <a:cubicBezTo>
                  <a:pt x="7128891" y="3912222"/>
                  <a:pt x="5533009" y="5040593"/>
                  <a:pt x="3564382" y="5040593"/>
                </a:cubicBezTo>
                <a:cubicBezTo>
                  <a:pt x="1595882" y="5040593"/>
                  <a:pt x="0" y="3912222"/>
                  <a:pt x="0" y="2520315"/>
                </a:cubicBezTo>
                <a:close/>
              </a:path>
            </a:pathLst>
          </a:custGeom>
          <a:solidFill>
            <a:srgbClr val="4F81BD"/>
          </a:solidFill>
          <a:ln w="0">
            <a:noFill/>
            <a:miter lim="127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27" name="Shape 6808"/>
          <p:cNvSpPr>
            <a:spLocks/>
          </p:cNvSpPr>
          <p:nvPr/>
        </p:nvSpPr>
        <p:spPr bwMode="auto">
          <a:xfrm>
            <a:off x="1084263" y="1528763"/>
            <a:ext cx="7131050" cy="5040312"/>
          </a:xfrm>
          <a:custGeom>
            <a:avLst/>
            <a:gdLst>
              <a:gd name="T0" fmla="*/ 0 w 7128891"/>
              <a:gd name="T1" fmla="*/ 2517934 h 5040593"/>
              <a:gd name="T2" fmla="*/ 3582796 w 7128891"/>
              <a:gd name="T3" fmla="*/ 0 h 5040593"/>
              <a:gd name="T4" fmla="*/ 3582796 w 7128891"/>
              <a:gd name="T5" fmla="*/ 0 h 5040593"/>
              <a:gd name="T6" fmla="*/ 7165704 w 7128891"/>
              <a:gd name="T7" fmla="*/ 2517934 h 5040593"/>
              <a:gd name="T8" fmla="*/ 7165704 w 7128891"/>
              <a:gd name="T9" fmla="*/ 2517934 h 5040593"/>
              <a:gd name="T10" fmla="*/ 7165704 w 7128891"/>
              <a:gd name="T11" fmla="*/ 2517934 h 5040593"/>
              <a:gd name="T12" fmla="*/ 3582796 w 7128891"/>
              <a:gd name="T13" fmla="*/ 5035832 h 5040593"/>
              <a:gd name="T14" fmla="*/ 3582796 w 7128891"/>
              <a:gd name="T15" fmla="*/ 5035832 h 5040593"/>
              <a:gd name="T16" fmla="*/ 3582796 w 7128891"/>
              <a:gd name="T17" fmla="*/ 5035832 h 5040593"/>
              <a:gd name="T18" fmla="*/ 0 w 7128891"/>
              <a:gd name="T19" fmla="*/ 2517934 h 5040593"/>
              <a:gd name="T20" fmla="*/ 0 w 7128891"/>
              <a:gd name="T21" fmla="*/ 2517934 h 50405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128891"/>
              <a:gd name="T34" fmla="*/ 0 h 5040593"/>
              <a:gd name="T35" fmla="*/ 7128891 w 7128891"/>
              <a:gd name="T36" fmla="*/ 5040593 h 504059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128891" h="5040593">
                <a:moveTo>
                  <a:pt x="0" y="2520315"/>
                </a:moveTo>
                <a:cubicBezTo>
                  <a:pt x="0" y="1128395"/>
                  <a:pt x="1595882" y="0"/>
                  <a:pt x="3564382" y="0"/>
                </a:cubicBezTo>
                <a:cubicBezTo>
                  <a:pt x="5533009" y="0"/>
                  <a:pt x="7128891" y="1128395"/>
                  <a:pt x="7128891" y="2520315"/>
                </a:cubicBezTo>
                <a:cubicBezTo>
                  <a:pt x="7128891" y="2520315"/>
                  <a:pt x="7128891" y="2520315"/>
                  <a:pt x="7128891" y="2520315"/>
                </a:cubicBezTo>
                <a:cubicBezTo>
                  <a:pt x="7128891" y="3912222"/>
                  <a:pt x="5533009" y="5040593"/>
                  <a:pt x="3564382" y="5040593"/>
                </a:cubicBezTo>
                <a:cubicBezTo>
                  <a:pt x="3564382" y="5040593"/>
                  <a:pt x="3564382" y="5040593"/>
                  <a:pt x="3564382" y="5040593"/>
                </a:cubicBezTo>
                <a:cubicBezTo>
                  <a:pt x="1595882" y="5040593"/>
                  <a:pt x="0" y="3912222"/>
                  <a:pt x="0" y="2520315"/>
                </a:cubicBezTo>
                <a:cubicBezTo>
                  <a:pt x="0" y="2520315"/>
                  <a:pt x="0" y="2520315"/>
                  <a:pt x="0" y="2520315"/>
                </a:cubicBezTo>
                <a:close/>
              </a:path>
            </a:pathLst>
          </a:custGeom>
          <a:noFill/>
          <a:ln w="19050">
            <a:solidFill>
              <a:srgbClr val="385D8A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28" name="Rectangle 6809"/>
          <p:cNvSpPr>
            <a:spLocks noChangeArrowheads="1"/>
          </p:cNvSpPr>
          <p:nvPr/>
        </p:nvSpPr>
        <p:spPr bwMode="auto">
          <a:xfrm>
            <a:off x="4086225" y="3500438"/>
            <a:ext cx="1063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800" b="1"/>
              <a:t>Всего</a:t>
            </a:r>
          </a:p>
        </p:txBody>
      </p:sp>
      <p:sp>
        <p:nvSpPr>
          <p:cNvPr id="81929" name="Rectangle 6810"/>
          <p:cNvSpPr>
            <a:spLocks noChangeArrowheads="1"/>
          </p:cNvSpPr>
          <p:nvPr/>
        </p:nvSpPr>
        <p:spPr bwMode="auto">
          <a:xfrm>
            <a:off x="5049838" y="3705225"/>
            <a:ext cx="11271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30" name="Rectangle 72817"/>
          <p:cNvSpPr>
            <a:spLocks noChangeArrowheads="1"/>
          </p:cNvSpPr>
          <p:nvPr/>
        </p:nvSpPr>
        <p:spPr bwMode="auto">
          <a:xfrm>
            <a:off x="3151188" y="3933825"/>
            <a:ext cx="30241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400">
                <a:solidFill>
                  <a:srgbClr val="FFFFFF"/>
                </a:solidFill>
              </a:rPr>
              <a:t> </a:t>
            </a:r>
            <a:r>
              <a:rPr lang="ru-RU" sz="2800" b="1"/>
              <a:t>2016,4 млн. руб.</a:t>
            </a:r>
          </a:p>
          <a:p>
            <a:endParaRPr lang="ru-RU" sz="2800" b="1"/>
          </a:p>
        </p:txBody>
      </p:sp>
      <p:sp>
        <p:nvSpPr>
          <p:cNvPr id="81931" name="Rectangle 6812"/>
          <p:cNvSpPr>
            <a:spLocks noChangeArrowheads="1"/>
          </p:cNvSpPr>
          <p:nvPr/>
        </p:nvSpPr>
        <p:spPr bwMode="auto">
          <a:xfrm>
            <a:off x="6011863" y="4070350"/>
            <a:ext cx="11271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81932" name="Picture 68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8525" y="1484313"/>
            <a:ext cx="23050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3" name="Rectangle 6815"/>
          <p:cNvSpPr>
            <a:spLocks noChangeArrowheads="1"/>
          </p:cNvSpPr>
          <p:nvPr/>
        </p:nvSpPr>
        <p:spPr bwMode="auto">
          <a:xfrm>
            <a:off x="3905250" y="1762125"/>
            <a:ext cx="1876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Социальные</a:t>
            </a:r>
            <a:r>
              <a:rPr lang="ru-RU"/>
              <a:t> </a:t>
            </a:r>
          </a:p>
        </p:txBody>
      </p:sp>
      <p:sp>
        <p:nvSpPr>
          <p:cNvPr id="81934" name="Rectangle 6816"/>
          <p:cNvSpPr>
            <a:spLocks noChangeArrowheads="1"/>
          </p:cNvSpPr>
          <p:nvPr/>
        </p:nvSpPr>
        <p:spPr bwMode="auto">
          <a:xfrm>
            <a:off x="3983038" y="2036763"/>
            <a:ext cx="16700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программы</a:t>
            </a:r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35" name="Rectangle 72800"/>
          <p:cNvSpPr>
            <a:spLocks noChangeArrowheads="1"/>
          </p:cNvSpPr>
          <p:nvPr/>
        </p:nvSpPr>
        <p:spPr bwMode="auto">
          <a:xfrm>
            <a:off x="3981450" y="2311400"/>
            <a:ext cx="6921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1936" name="Rectangle 72801"/>
          <p:cNvSpPr>
            <a:spLocks noChangeArrowheads="1"/>
          </p:cNvSpPr>
          <p:nvPr/>
        </p:nvSpPr>
        <p:spPr bwMode="auto">
          <a:xfrm>
            <a:off x="3727450" y="2349500"/>
            <a:ext cx="21605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rgbClr val="FFFFFF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1776,3 млн.руб.-  </a:t>
            </a:r>
          </a:p>
        </p:txBody>
      </p:sp>
      <p:sp>
        <p:nvSpPr>
          <p:cNvPr id="81937" name="Rectangle 6820"/>
          <p:cNvSpPr>
            <a:spLocks noChangeArrowheads="1"/>
          </p:cNvSpPr>
          <p:nvPr/>
        </p:nvSpPr>
        <p:spPr bwMode="auto">
          <a:xfrm>
            <a:off x="5046663" y="2544763"/>
            <a:ext cx="84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38" name="Rectangle 72804"/>
          <p:cNvSpPr>
            <a:spLocks noChangeArrowheads="1"/>
          </p:cNvSpPr>
          <p:nvPr/>
        </p:nvSpPr>
        <p:spPr bwMode="auto">
          <a:xfrm>
            <a:off x="4470400" y="2819400"/>
            <a:ext cx="523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1939" name="Rectangle 72802"/>
          <p:cNvSpPr>
            <a:spLocks noChangeArrowheads="1"/>
          </p:cNvSpPr>
          <p:nvPr/>
        </p:nvSpPr>
        <p:spPr bwMode="auto">
          <a:xfrm>
            <a:off x="4230688" y="2636838"/>
            <a:ext cx="8048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88,1%</a:t>
            </a:r>
          </a:p>
        </p:txBody>
      </p:sp>
      <p:sp>
        <p:nvSpPr>
          <p:cNvPr id="81940" name="Rectangle 6822"/>
          <p:cNvSpPr>
            <a:spLocks noChangeArrowheads="1"/>
          </p:cNvSpPr>
          <p:nvPr/>
        </p:nvSpPr>
        <p:spPr bwMode="auto">
          <a:xfrm>
            <a:off x="4940300" y="2819400"/>
            <a:ext cx="84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81941" name="Picture 68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4076700"/>
            <a:ext cx="237648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2" name="Rectangle 6825"/>
          <p:cNvSpPr>
            <a:spLocks noChangeArrowheads="1"/>
          </p:cNvSpPr>
          <p:nvPr/>
        </p:nvSpPr>
        <p:spPr bwMode="auto">
          <a:xfrm>
            <a:off x="1638300" y="4581525"/>
            <a:ext cx="13604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Финансы </a:t>
            </a:r>
          </a:p>
        </p:txBody>
      </p:sp>
      <p:sp>
        <p:nvSpPr>
          <p:cNvPr id="81943" name="Rectangle 72829"/>
          <p:cNvSpPr>
            <a:spLocks noChangeArrowheads="1"/>
          </p:cNvSpPr>
          <p:nvPr/>
        </p:nvSpPr>
        <p:spPr bwMode="auto">
          <a:xfrm>
            <a:off x="1422400" y="4941888"/>
            <a:ext cx="16557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49,3 млн. руб.-</a:t>
            </a:r>
          </a:p>
          <a:p>
            <a:endParaRPr lang="ru-RU"/>
          </a:p>
        </p:txBody>
      </p:sp>
      <p:sp>
        <p:nvSpPr>
          <p:cNvPr id="81944" name="Rectangle 72834"/>
          <p:cNvSpPr>
            <a:spLocks noChangeArrowheads="1"/>
          </p:cNvSpPr>
          <p:nvPr/>
        </p:nvSpPr>
        <p:spPr bwMode="auto">
          <a:xfrm>
            <a:off x="1854200" y="5300663"/>
            <a:ext cx="576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2,4%</a:t>
            </a:r>
          </a:p>
        </p:txBody>
      </p:sp>
      <p:pic>
        <p:nvPicPr>
          <p:cNvPr id="81945" name="Picture 68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9113" y="4005263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6" name="Rectangle 6834"/>
          <p:cNvSpPr>
            <a:spLocks noChangeArrowheads="1"/>
          </p:cNvSpPr>
          <p:nvPr/>
        </p:nvSpPr>
        <p:spPr bwMode="auto">
          <a:xfrm>
            <a:off x="6102350" y="4508500"/>
            <a:ext cx="20161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Противодействие</a:t>
            </a:r>
            <a:r>
              <a:rPr lang="ru-RU" sz="1400" b="1"/>
              <a:t> </a:t>
            </a:r>
          </a:p>
        </p:txBody>
      </p:sp>
      <p:sp>
        <p:nvSpPr>
          <p:cNvPr id="81947" name="Rectangle 6835"/>
          <p:cNvSpPr>
            <a:spLocks noChangeArrowheads="1"/>
          </p:cNvSpPr>
          <p:nvPr/>
        </p:nvSpPr>
        <p:spPr bwMode="auto">
          <a:xfrm>
            <a:off x="6246813" y="4724400"/>
            <a:ext cx="18002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преступности и</a:t>
            </a:r>
            <a:r>
              <a:rPr lang="ru-RU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1948" name="Rectangle 6836"/>
          <p:cNvSpPr>
            <a:spLocks noChangeArrowheads="1"/>
          </p:cNvSpPr>
          <p:nvPr/>
        </p:nvSpPr>
        <p:spPr bwMode="auto">
          <a:xfrm>
            <a:off x="6246813" y="4941888"/>
            <a:ext cx="1728787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 b="1"/>
              <a:t> </a:t>
            </a:r>
            <a:r>
              <a:rPr lang="ru-RU">
                <a:solidFill>
                  <a:schemeClr val="bg1"/>
                </a:solidFill>
              </a:rPr>
              <a:t>защита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от ЧС</a:t>
            </a:r>
            <a:r>
              <a:rPr lang="ru-RU"/>
              <a:t> </a:t>
            </a:r>
          </a:p>
        </p:txBody>
      </p:sp>
      <p:sp>
        <p:nvSpPr>
          <p:cNvPr id="81949" name="Rectangle 6837"/>
          <p:cNvSpPr>
            <a:spLocks noChangeArrowheads="1"/>
          </p:cNvSpPr>
          <p:nvPr/>
        </p:nvSpPr>
        <p:spPr bwMode="auto">
          <a:xfrm>
            <a:off x="6356350" y="5738813"/>
            <a:ext cx="508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50" name="Rectangle 72839"/>
          <p:cNvSpPr>
            <a:spLocks noChangeArrowheads="1"/>
          </p:cNvSpPr>
          <p:nvPr/>
        </p:nvSpPr>
        <p:spPr bwMode="auto">
          <a:xfrm>
            <a:off x="6246813" y="5229225"/>
            <a:ext cx="165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17,5 млн. руб. -</a:t>
            </a:r>
          </a:p>
        </p:txBody>
      </p:sp>
      <p:sp>
        <p:nvSpPr>
          <p:cNvPr id="81951" name="Rectangle 72840"/>
          <p:cNvSpPr>
            <a:spLocks noChangeArrowheads="1"/>
          </p:cNvSpPr>
          <p:nvPr/>
        </p:nvSpPr>
        <p:spPr bwMode="auto">
          <a:xfrm>
            <a:off x="6823075" y="5445125"/>
            <a:ext cx="6477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0,9%</a:t>
            </a:r>
          </a:p>
        </p:txBody>
      </p:sp>
      <p:pic>
        <p:nvPicPr>
          <p:cNvPr id="81952" name="Picture 684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6138" y="1989138"/>
            <a:ext cx="25431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3" name="Rectangle 6845"/>
          <p:cNvSpPr>
            <a:spLocks noChangeArrowheads="1"/>
          </p:cNvSpPr>
          <p:nvPr/>
        </p:nvSpPr>
        <p:spPr bwMode="auto">
          <a:xfrm>
            <a:off x="1062038" y="2349500"/>
            <a:ext cx="2087562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Инфраструктурные</a:t>
            </a:r>
            <a:r>
              <a:rPr lang="ru-RU" sz="1300"/>
              <a:t> </a:t>
            </a:r>
            <a:endParaRPr lang="ru-RU"/>
          </a:p>
        </p:txBody>
      </p:sp>
      <p:sp>
        <p:nvSpPr>
          <p:cNvPr id="81954" name="Rectangle 6846"/>
          <p:cNvSpPr>
            <a:spLocks noChangeArrowheads="1"/>
          </p:cNvSpPr>
          <p:nvPr/>
        </p:nvSpPr>
        <p:spPr bwMode="auto">
          <a:xfrm>
            <a:off x="1493838" y="2636838"/>
            <a:ext cx="12017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программы</a:t>
            </a:r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55" name="Rectangle 6847"/>
          <p:cNvSpPr>
            <a:spLocks noChangeArrowheads="1"/>
          </p:cNvSpPr>
          <p:nvPr/>
        </p:nvSpPr>
        <p:spPr bwMode="auto">
          <a:xfrm>
            <a:off x="3043238" y="3105150"/>
            <a:ext cx="60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3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56" name="Rectangle 6852"/>
          <p:cNvSpPr>
            <a:spLocks noChangeArrowheads="1"/>
          </p:cNvSpPr>
          <p:nvPr/>
        </p:nvSpPr>
        <p:spPr bwMode="auto">
          <a:xfrm>
            <a:off x="2890838" y="3502025"/>
            <a:ext cx="60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3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57" name="Rectangle 6861"/>
          <p:cNvSpPr>
            <a:spLocks noChangeArrowheads="1"/>
          </p:cNvSpPr>
          <p:nvPr/>
        </p:nvSpPr>
        <p:spPr bwMode="auto">
          <a:xfrm>
            <a:off x="7392988" y="4886325"/>
            <a:ext cx="65087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81958" name="Picture 686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15013" y="1989138"/>
            <a:ext cx="25527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9" name="Rectangle 6866"/>
          <p:cNvSpPr>
            <a:spLocks noChangeArrowheads="1"/>
          </p:cNvSpPr>
          <p:nvPr/>
        </p:nvSpPr>
        <p:spPr bwMode="auto">
          <a:xfrm>
            <a:off x="6607175" y="2276475"/>
            <a:ext cx="111125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Сельское</a:t>
            </a:r>
            <a:r>
              <a:rPr lang="ru-RU" sz="1600"/>
              <a:t> </a:t>
            </a:r>
          </a:p>
        </p:txBody>
      </p:sp>
      <p:sp>
        <p:nvSpPr>
          <p:cNvPr id="81960" name="Rectangle 6867"/>
          <p:cNvSpPr>
            <a:spLocks noChangeArrowheads="1"/>
          </p:cNvSpPr>
          <p:nvPr/>
        </p:nvSpPr>
        <p:spPr bwMode="auto">
          <a:xfrm>
            <a:off x="6462713" y="2565400"/>
            <a:ext cx="135413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хозяйство</a:t>
            </a:r>
            <a:r>
              <a:rPr lang="ru-RU" sz="1600"/>
              <a:t> </a:t>
            </a:r>
            <a:r>
              <a:rPr lang="ru-RU"/>
              <a:t>и</a:t>
            </a:r>
            <a:r>
              <a:rPr lang="ru-RU" sz="1600"/>
              <a:t> </a:t>
            </a:r>
          </a:p>
        </p:txBody>
      </p:sp>
      <p:sp>
        <p:nvSpPr>
          <p:cNvPr id="81961" name="Rectangle 6868"/>
          <p:cNvSpPr>
            <a:spLocks noChangeArrowheads="1"/>
          </p:cNvSpPr>
          <p:nvPr/>
        </p:nvSpPr>
        <p:spPr bwMode="auto">
          <a:xfrm>
            <a:off x="6246813" y="2852738"/>
            <a:ext cx="185578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охрана</a:t>
            </a:r>
            <a:r>
              <a:rPr lang="ru-RU" sz="1400"/>
              <a:t> </a:t>
            </a:r>
            <a:r>
              <a:rPr lang="ru-RU"/>
              <a:t>природы</a:t>
            </a:r>
            <a:r>
              <a:rPr lang="ru-RU" sz="1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62" name="Rectangle 72808"/>
          <p:cNvSpPr>
            <a:spLocks noChangeArrowheads="1"/>
          </p:cNvSpPr>
          <p:nvPr/>
        </p:nvSpPr>
        <p:spPr bwMode="auto">
          <a:xfrm>
            <a:off x="6462713" y="3141663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8,4 млн. руб.-</a:t>
            </a:r>
            <a:r>
              <a:rPr lang="ru-RU" sz="1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63" name="Rectangle 72814"/>
          <p:cNvSpPr>
            <a:spLocks noChangeArrowheads="1"/>
          </p:cNvSpPr>
          <p:nvPr/>
        </p:nvSpPr>
        <p:spPr bwMode="auto">
          <a:xfrm>
            <a:off x="6894513" y="3357563"/>
            <a:ext cx="736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0,4%</a:t>
            </a:r>
          </a:p>
          <a:p>
            <a:endParaRPr lang="ru-RU"/>
          </a:p>
        </p:txBody>
      </p:sp>
      <p:pic>
        <p:nvPicPr>
          <p:cNvPr id="81964" name="Picture 687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2150" y="4522788"/>
            <a:ext cx="26844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5" name="Rectangle 6878"/>
          <p:cNvSpPr>
            <a:spLocks noChangeArrowheads="1"/>
          </p:cNvSpPr>
          <p:nvPr/>
        </p:nvSpPr>
        <p:spPr bwMode="auto">
          <a:xfrm>
            <a:off x="3798888" y="5013325"/>
            <a:ext cx="16557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ru-RU">
                <a:solidFill>
                  <a:schemeClr val="bg1"/>
                </a:solidFill>
              </a:rPr>
              <a:t>Прочие программы</a:t>
            </a:r>
          </a:p>
        </p:txBody>
      </p:sp>
      <p:sp>
        <p:nvSpPr>
          <p:cNvPr id="81966" name="Rectangle 6883"/>
          <p:cNvSpPr>
            <a:spLocks noChangeArrowheads="1"/>
          </p:cNvSpPr>
          <p:nvPr/>
        </p:nvSpPr>
        <p:spPr bwMode="auto">
          <a:xfrm>
            <a:off x="3870325" y="5589588"/>
            <a:ext cx="22320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25,5 млн. руб.-</a:t>
            </a:r>
            <a:r>
              <a:rPr lang="ru-RU" sz="1200">
                <a:solidFill>
                  <a:schemeClr val="bg1"/>
                </a:solidFill>
              </a:rPr>
              <a:t>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81967" name="Rectangle 6885"/>
          <p:cNvSpPr>
            <a:spLocks noChangeArrowheads="1"/>
          </p:cNvSpPr>
          <p:nvPr/>
        </p:nvSpPr>
        <p:spPr bwMode="auto">
          <a:xfrm>
            <a:off x="4395788" y="6051550"/>
            <a:ext cx="5556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68" name="Rectangle 72845"/>
          <p:cNvSpPr>
            <a:spLocks noChangeArrowheads="1"/>
          </p:cNvSpPr>
          <p:nvPr/>
        </p:nvSpPr>
        <p:spPr bwMode="auto">
          <a:xfrm>
            <a:off x="4375150" y="5949950"/>
            <a:ext cx="709613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chemeClr val="bg1"/>
                </a:solidFill>
              </a:rPr>
              <a:t>1,3%</a:t>
            </a:r>
          </a:p>
        </p:txBody>
      </p:sp>
      <p:sp>
        <p:nvSpPr>
          <p:cNvPr id="81969" name="Rectangle 6887"/>
          <p:cNvSpPr>
            <a:spLocks noChangeArrowheads="1"/>
          </p:cNvSpPr>
          <p:nvPr/>
        </p:nvSpPr>
        <p:spPr bwMode="auto">
          <a:xfrm>
            <a:off x="4057650" y="6234113"/>
            <a:ext cx="571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70" name="Rectangle 72801"/>
          <p:cNvSpPr>
            <a:spLocks noChangeArrowheads="1"/>
          </p:cNvSpPr>
          <p:nvPr/>
        </p:nvSpPr>
        <p:spPr bwMode="auto">
          <a:xfrm>
            <a:off x="1277938" y="2924175"/>
            <a:ext cx="17287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rgbClr val="FFFFFF"/>
                </a:solidFill>
              </a:rPr>
              <a:t> </a:t>
            </a:r>
            <a:r>
              <a:rPr lang="ru-RU"/>
              <a:t>139,4 млн.руб.-</a:t>
            </a:r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81971" name="Rectangle 72802"/>
          <p:cNvSpPr>
            <a:spLocks noChangeArrowheads="1"/>
          </p:cNvSpPr>
          <p:nvPr/>
        </p:nvSpPr>
        <p:spPr bwMode="auto">
          <a:xfrm>
            <a:off x="1854200" y="3213100"/>
            <a:ext cx="647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/>
              <a:t>6,9%</a:t>
            </a:r>
          </a:p>
          <a:p>
            <a:endParaRPr lang="ru-RU"/>
          </a:p>
        </p:txBody>
      </p:sp>
      <p:pic>
        <p:nvPicPr>
          <p:cNvPr id="81972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8013" y="26988"/>
            <a:ext cx="8096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1562</TotalTime>
  <Words>1216</Words>
  <Application>Microsoft Office PowerPoint</Application>
  <PresentationFormat>Произвольный</PresentationFormat>
  <Paragraphs>235</Paragraphs>
  <Slides>19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Georgia</vt:lpstr>
      <vt:lpstr>Monotype Corsiva</vt:lpstr>
      <vt:lpstr>Тема Office</vt:lpstr>
      <vt:lpstr>Диаграмма</vt:lpstr>
      <vt:lpstr>Диаграмма Microsoft Office Excel</vt:lpstr>
      <vt:lpstr>Слайд 1</vt:lpstr>
      <vt:lpstr>Слайд 2</vt:lpstr>
      <vt:lpstr>Динамика доходов консолидированного и районного бюджетов Аксайского района</vt:lpstr>
      <vt:lpstr>Собственные доходы консолидированного и районного  бюджетов Аксайского района</vt:lpstr>
      <vt:lpstr>Структура собственных доходов бюджета Аксайского района в 2015 году</vt:lpstr>
      <vt:lpstr>Динамика поступлений налога на доходы физических лиц в бюджет Аксайского района</vt:lpstr>
      <vt:lpstr>Динамика поступлений налога, взимаемого в связи с применением упрощенной системы налогообложения,  в бюджет Аксайского района</vt:lpstr>
      <vt:lpstr>Слайд 8</vt:lpstr>
      <vt:lpstr>Слайд 9</vt:lpstr>
      <vt:lpstr>Муниципальные программы социальной направленности и другие программные расходы</vt:lpstr>
      <vt:lpstr>Расходы бюджета Аксайского района  в 2015 году</vt:lpstr>
      <vt:lpstr>Слайд 12</vt:lpstr>
      <vt:lpstr>Структура расходов бюджета Аксайского района   в 2015 году по разделам</vt:lpstr>
      <vt:lpstr>Слайд 14</vt:lpstr>
      <vt:lpstr>Слайд 15</vt:lpstr>
      <vt:lpstr>Станица Старочеркасская</vt:lpstr>
      <vt:lpstr>Развитие ст.Старочеркасской на 2015-2017 годы</vt:lpstr>
      <vt:lpstr>     Предложенный  на рассмотрение проект о бюджете Аксайского района на 2015-2017 годы создаст дополнительные условия для достижения устойчивости  и стабильности доходной части бюджета Аксайского района в среднесрочной перспективе, обеспечения своевременного и эффективного расходования бюджетных средств, дальнейшего совершенствования нормативно- правовой базы Аксайского района с целью достижения конечного результата - повышения уровня  жизни населения Аксайского района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2014 год и на плановый период 2015 и 2016 годов направлен на решение следующих ключевых задач:</dc:title>
  <dc:creator>Luda</dc:creator>
  <cp:lastModifiedBy>shishkunova</cp:lastModifiedBy>
  <cp:revision>177</cp:revision>
  <cp:lastPrinted>2013-12-02T17:09:54Z</cp:lastPrinted>
  <dcterms:created xsi:type="dcterms:W3CDTF">2013-12-01T13:39:32Z</dcterms:created>
  <dcterms:modified xsi:type="dcterms:W3CDTF">2014-12-05T06:24:34Z</dcterms:modified>
</cp:coreProperties>
</file>